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4" r:id="rId4"/>
    <p:sldId id="265" r:id="rId5"/>
    <p:sldId id="266" r:id="rId6"/>
    <p:sldId id="267" r:id="rId7"/>
    <p:sldId id="268" r:id="rId8"/>
    <p:sldId id="258" r:id="rId9"/>
    <p:sldId id="259" r:id="rId10"/>
    <p:sldId id="260" r:id="rId11"/>
    <p:sldId id="261" r:id="rId12"/>
    <p:sldId id="262" r:id="rId13"/>
    <p:sldId id="274" r:id="rId14"/>
    <p:sldId id="263" r:id="rId15"/>
    <p:sldId id="269" r:id="rId16"/>
    <p:sldId id="273" r:id="rId17"/>
    <p:sldId id="270" r:id="rId18"/>
    <p:sldId id="27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8" autoAdjust="0"/>
    <p:restoredTop sz="85438" autoAdjust="0"/>
  </p:normalViewPr>
  <p:slideViewPr>
    <p:cSldViewPr snapToGrid="0">
      <p:cViewPr varScale="1">
        <p:scale>
          <a:sx n="97" d="100"/>
          <a:sy n="97" d="100"/>
        </p:scale>
        <p:origin x="79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C5F6D-B727-4A7C-A5A1-59AEB72D6552}" type="datetimeFigureOut">
              <a:rPr lang="en-US" smtClean="0"/>
              <a:t>2/2/2016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D6A32E-DDE6-4AF7-B040-D1F987DD0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476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6A32E-DDE6-4AF7-B040-D1F987DD043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233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Triple</a:t>
            </a:r>
            <a:r>
              <a:rPr lang="en-US" baseline="0" dirty="0" smtClean="0"/>
              <a:t> Screen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Mosquitto_sub</a:t>
            </a: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Mqtt_listener</a:t>
            </a: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Serial Monitor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6A32E-DDE6-4AF7-B040-D1F987DD043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779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8DF6386-C862-484C-8880-5967689E4F02}" type="datetime1">
              <a:rPr lang="en-US" smtClean="0"/>
              <a:t>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US" smtClean="0"/>
              <a:t>IoT Temperature Sensor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7C5E5-4009-4937-976C-24550FBBFE8E}" type="datetime1">
              <a:rPr lang="en-US" smtClean="0"/>
              <a:t>2/2/2016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IoT Temperature Sensor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FCD1B-E302-47FB-B1CA-B2A7F4046CA2}" type="datetime1">
              <a:rPr lang="en-US" smtClean="0"/>
              <a:t>2/2/2016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IoT Temperature Sensor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73CE9-D0FC-4721-B665-C0DFD2743ABA}" type="datetime1">
              <a:rPr lang="en-US" smtClean="0"/>
              <a:t>2/2/2016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IoT Temperature Sensor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F4A7-44B0-4DDC-82C0-726EE5002D25}" type="datetime1">
              <a:rPr lang="en-US" smtClean="0"/>
              <a:t>2/2/2016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IoT Temperature Sensor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A4A64-7DBF-43CE-8CDC-805D404FAF8B}" type="datetime1">
              <a:rPr lang="en-US" smtClean="0"/>
              <a:t>2/2/2016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IoT Temperature Sensor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8703-9A8A-44AE-A586-8914814E3E74}" type="datetime1">
              <a:rPr lang="en-US" smtClean="0"/>
              <a:t>2/2/2016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IoT Temperature Sensor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65C04-0DAB-4D8F-A8B2-7A730B781B60}" type="datetime1">
              <a:rPr lang="en-US" smtClean="0"/>
              <a:t>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IoT Temperature Sensor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EFF67-CC5F-41C5-98B0-F916634D1E72}" type="datetime1">
              <a:rPr lang="en-US" smtClean="0"/>
              <a:t>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IoT Temperature Sensor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C6D81-E176-44AD-8CCF-37DCD5E58553}" type="datetime1">
              <a:rPr lang="en-US" smtClean="0"/>
              <a:t>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IoT Temperature Sensor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8EBC6-39B9-4757-88F0-4D05A7DEAAD3}" type="datetime1">
              <a:rPr lang="en-US" smtClean="0"/>
              <a:t>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IoT Temperature Sensor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62ADB-DA64-4FD7-BB7B-9EE0E9623367}" type="datetime1">
              <a:rPr lang="en-US" smtClean="0"/>
              <a:t>2/2/2016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IoT Temperature Sensor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D390A-FDF5-4326-9B1A-9940636AAD1A}" type="datetime1">
              <a:rPr lang="en-US" smtClean="0"/>
              <a:t>2/2/2016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IoT Temperature Sensor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6FC2C-F92B-47D4-B852-4EE4C7503725}" type="datetime1">
              <a:rPr lang="en-US" smtClean="0"/>
              <a:t>2/2/2016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IoT Temperature Sensor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37F56-68FF-4EDA-B055-5E7299AB9444}" type="datetime1">
              <a:rPr lang="en-US" smtClean="0"/>
              <a:t>2/2/2016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IoT Temperature Sensor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BD242-00F3-477F-9164-EBE4407B447F}" type="datetime1">
              <a:rPr lang="en-US" smtClean="0"/>
              <a:t>2/2/2016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IoT Temperature Sensor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535BD-F2C3-436A-9018-8785990C53DA}" type="datetime1">
              <a:rPr lang="en-US" smtClean="0"/>
              <a:t>2/2/2016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IoT Temperature Sensor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45C9E-A0F6-48F3-8043-48B9782D9CC4}" type="datetime1">
              <a:rPr lang="en-US" smtClean="0"/>
              <a:t>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IoT Temperature Sensor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reggubben/esp8266_iot_temp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thingspeak.com/users/greggubben" TargetMode="External"/><Relationship Id="rId2" Type="http://schemas.openxmlformats.org/officeDocument/2006/relationships/hyperlink" Target="http://greggubuntu.greggubben.com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greggubuntu.greggubben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jpe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IoT</a:t>
            </a:r>
            <a:r>
              <a:rPr lang="en-US" dirty="0" smtClean="0"/>
              <a:t> Temperature Sensor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Internet of Things (</a:t>
            </a:r>
            <a:r>
              <a:rPr lang="en-US" dirty="0" err="1" smtClean="0"/>
              <a:t>IoT</a:t>
            </a:r>
            <a:r>
              <a:rPr lang="en-US" dirty="0" smtClean="0"/>
              <a:t>) Temperature and Humidity Sensors Communicating over HTTP and MQTT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31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DHT-11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DHT11 digital temperature and humidity sensor is a composite Sensor contains a calibrated digital signal output of the temperature and humidity</a:t>
            </a:r>
            <a:r>
              <a:rPr lang="en-US" dirty="0" smtClean="0"/>
              <a:t>.</a:t>
            </a:r>
          </a:p>
          <a:p>
            <a:r>
              <a:rPr lang="en-US" dirty="0"/>
              <a:t>Good for 20-80% humidity readings with 5% accuracy</a:t>
            </a:r>
          </a:p>
          <a:p>
            <a:r>
              <a:rPr lang="en-US" dirty="0"/>
              <a:t>Good for 0-50°C temperature readings ±2°C accuracy</a:t>
            </a:r>
          </a:p>
          <a:p>
            <a:r>
              <a:rPr lang="en-US" dirty="0"/>
              <a:t>No more than 1 Hz sampling rate (once every second)</a:t>
            </a:r>
          </a:p>
          <a:p>
            <a:endParaRPr lang="en-US" dirty="0"/>
          </a:p>
        </p:txBody>
      </p:sp>
      <p:pic>
        <p:nvPicPr>
          <p:cNvPr id="2050" name="Picture 2" descr="https://camo.githubusercontent.com/59d77436cec1feebad798c7b1cf83d323143cc0e/687474703a2f2f6c6561726e696e672e67726f626f74726f6e6963732e636f6d2f696d616765732f5475746f7269616c732f44485431315f50696e73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216" y="381665"/>
            <a:ext cx="2195195" cy="160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B98B2-137A-4364-B8DC-9D8639ACFC9F}" type="datetime1">
              <a:rPr lang="en-US" smtClean="0"/>
              <a:t>2/2/2016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IoT Temperature Sensor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72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Board Wiring</a:t>
            </a:r>
            <a:endParaRPr lang="en-US" dirty="0"/>
          </a:p>
        </p:txBody>
      </p:sp>
      <p:pic>
        <p:nvPicPr>
          <p:cNvPr id="3074" name="Picture 2" descr="temperature_DHTserver_fritzin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060" y="1787855"/>
            <a:ext cx="5161461" cy="426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34" y="2347591"/>
            <a:ext cx="5146957" cy="3707072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475CC-DAFC-4A6E-B591-976B56992452}" type="datetime1">
              <a:rPr lang="en-US" smtClean="0"/>
              <a:t>2/2/2016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IoT Temperature Sensor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76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Wiring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61" y="2938257"/>
            <a:ext cx="4342396" cy="251371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53788" y="1461407"/>
            <a:ext cx="6104764" cy="3990560"/>
          </a:xfrm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CBF72-AB0C-40A8-9BF3-BED4F108EDA4}" type="datetime1">
              <a:rPr lang="en-US" smtClean="0"/>
              <a:t>2/2/2016</a:t>
            </a:fld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IoT Temperature Sensor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00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Costs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C6D81-E176-44AD-8CCF-37DCD5E58553}" type="datetime1">
              <a:rPr lang="en-US" smtClean="0"/>
              <a:t>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IoT Temperature Sensor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998128"/>
              </p:ext>
            </p:extLst>
          </p:nvPr>
        </p:nvGraphicFramePr>
        <p:xfrm>
          <a:off x="2883016" y="1810235"/>
          <a:ext cx="6425967" cy="362712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4790114">
                  <a:extLst>
                    <a:ext uri="{9D8B030D-6E8A-4147-A177-3AD203B41FA5}">
                      <a16:colId xmlns:a16="http://schemas.microsoft.com/office/drawing/2014/main" xmlns="" val="3699768074"/>
                    </a:ext>
                  </a:extLst>
                </a:gridCol>
                <a:gridCol w="1635853">
                  <a:extLst>
                    <a:ext uri="{9D8B030D-6E8A-4147-A177-3AD203B41FA5}">
                      <a16:colId xmlns:a16="http://schemas.microsoft.com/office/drawing/2014/main" xmlns="" val="14362011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Item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Cost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52131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ESP8266 ESP-01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$6.99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28284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DHT-11 (4 @ $6.99)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$1.75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74933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3.3v</a:t>
                      </a:r>
                      <a:r>
                        <a:rPr lang="en-US" sz="2800" baseline="0" dirty="0" smtClean="0"/>
                        <a:t> Regulator (10 @ $5.35)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$0.54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54429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Circuit Board (10 @ $7.99)/4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$0.20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4208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Battery Holder (5 @ $5.94)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$1.19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84429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Total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 smtClean="0"/>
                        <a:t>$10.67</a:t>
                      </a:r>
                      <a:endParaRPr 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2159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670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ESP8266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632155"/>
            <a:ext cx="9905999" cy="4159046"/>
          </a:xfrm>
        </p:spPr>
        <p:txBody>
          <a:bodyPr>
            <a:noAutofit/>
          </a:bodyPr>
          <a:lstStyle/>
          <a:p>
            <a:r>
              <a:rPr lang="en-US" dirty="0" smtClean="0"/>
              <a:t>Arduino IDE</a:t>
            </a:r>
          </a:p>
          <a:p>
            <a:r>
              <a:rPr lang="en-US" dirty="0" smtClean="0"/>
              <a:t>ESP8266 Module for Arduino IDE</a:t>
            </a:r>
          </a:p>
          <a:p>
            <a:pPr lvl="1"/>
            <a:r>
              <a:rPr lang="en-US" dirty="0" smtClean="0"/>
              <a:t>Web Server (built in)</a:t>
            </a:r>
          </a:p>
          <a:p>
            <a:r>
              <a:rPr lang="en-US" dirty="0" err="1" smtClean="0"/>
              <a:t>PubSubClient</a:t>
            </a:r>
            <a:endParaRPr lang="en-US" dirty="0" smtClean="0"/>
          </a:p>
          <a:p>
            <a:r>
              <a:rPr lang="en-US" dirty="0" err="1" smtClean="0"/>
              <a:t>ArduinoJSON</a:t>
            </a:r>
            <a:endParaRPr lang="en-US" dirty="0" smtClean="0"/>
          </a:p>
          <a:p>
            <a:r>
              <a:rPr lang="en-US" dirty="0" smtClean="0"/>
              <a:t>DHT library from </a:t>
            </a:r>
            <a:r>
              <a:rPr lang="en-US" dirty="0" err="1" smtClean="0"/>
              <a:t>Adafruit</a:t>
            </a:r>
            <a:endParaRPr lang="en-US" dirty="0" smtClean="0"/>
          </a:p>
          <a:p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github.com/greggubben/esp8266_iot_temp</a:t>
            </a:r>
            <a:r>
              <a:rPr lang="en-US" dirty="0" smtClean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C6D81-E176-44AD-8CCF-37DCD5E58553}" type="datetime1">
              <a:rPr lang="en-US" smtClean="0"/>
              <a:t>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IoT Temperature Sensor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2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Arduino IDE Demo</a:t>
            </a:r>
            <a:endParaRPr lang="en-US" dirty="0"/>
          </a:p>
        </p:txBody>
      </p:sp>
      <p:pic>
        <p:nvPicPr>
          <p:cNvPr id="1028" name="Picture 4" descr="http://www.arduinesp.com/arduinesp/wp-content/uploads/2015/03/Done-Compiling-Arduino-1.6.5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7408" y="2249488"/>
            <a:ext cx="3966396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Show Code</a:t>
            </a:r>
          </a:p>
          <a:p>
            <a:endParaRPr lang="en-US" dirty="0" smtClean="0"/>
          </a:p>
          <a:p>
            <a:r>
              <a:rPr lang="en-US" dirty="0" smtClean="0"/>
              <a:t>Programming ESP8266 Demo</a:t>
            </a:r>
          </a:p>
          <a:p>
            <a:endParaRPr lang="en-US" dirty="0" smtClean="0"/>
          </a:p>
          <a:p>
            <a:r>
              <a:rPr lang="en-US" dirty="0" smtClean="0"/>
              <a:t>Serial Monitor Demo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C6D81-E176-44AD-8CCF-37DCD5E58553}" type="datetime1">
              <a:rPr lang="en-US" smtClean="0"/>
              <a:t>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IoT Temperature Sensor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83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 Speak Demo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Sensor Web Server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://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192.168.?.? 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Thing Speak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http://thingspeak.com/users/greggubben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62ADB-DA64-4FD7-BB7B-9EE0E9623367}" type="datetime1">
              <a:rPr lang="en-US" smtClean="0"/>
              <a:t>2/2/2016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IoT Temperature Sensor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7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Field Gateway (Raspberry Pi)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Mosquitto</a:t>
            </a:r>
            <a:r>
              <a:rPr lang="en-US" dirty="0" smtClean="0"/>
              <a:t> MQTT Broker and Client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sz="2400" dirty="0" err="1" smtClean="0"/>
              <a:t>Paho</a:t>
            </a:r>
            <a:r>
              <a:rPr lang="en-US" sz="2400" dirty="0" smtClean="0"/>
              <a:t> MQTT Client</a:t>
            </a:r>
          </a:p>
          <a:p>
            <a:pPr lvl="1"/>
            <a:r>
              <a:rPr lang="en-US" sz="2400" dirty="0" err="1" smtClean="0"/>
              <a:t>TinyDB</a:t>
            </a:r>
            <a:r>
              <a:rPr lang="en-US" sz="2400" dirty="0" smtClean="0"/>
              <a:t> (JSON Database library)</a:t>
            </a:r>
          </a:p>
          <a:p>
            <a:pPr lvl="1"/>
            <a:r>
              <a:rPr lang="en-US" sz="2400" dirty="0" smtClean="0"/>
              <a:t>Azure library</a:t>
            </a:r>
          </a:p>
          <a:p>
            <a:r>
              <a:rPr lang="en-US" dirty="0" smtClean="0"/>
              <a:t>Apache2 Web Server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C6D81-E176-44AD-8CCF-37DCD5E58553}" type="datetime1">
              <a:rPr lang="en-US" smtClean="0"/>
              <a:t>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IoT Temperature Sensor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20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MqTT</a:t>
            </a:r>
            <a:r>
              <a:rPr lang="en-US" dirty="0" smtClean="0"/>
              <a:t>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Queue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osquitto_sub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–t “#” –v</a:t>
            </a:r>
          </a:p>
          <a:p>
            <a:r>
              <a:rPr lang="en-US" dirty="0" smtClean="0"/>
              <a:t>Listener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mqtt_listener.py</a:t>
            </a:r>
          </a:p>
          <a:p>
            <a:r>
              <a:rPr lang="en-US" dirty="0" smtClean="0"/>
              <a:t>Web Site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://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192.168.?.?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C6D81-E176-44AD-8CCF-37DCD5E58553}" type="datetime1">
              <a:rPr lang="en-US" smtClean="0"/>
              <a:t>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IoT Temperature Sensor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6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Hub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C6D81-E176-44AD-8CCF-37DCD5E58553}" type="datetime1">
              <a:rPr lang="en-US" smtClean="0"/>
              <a:t>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IoT Temperature Sensor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14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Find a use for partially depleted LED Christmas Candle batteries. (60 AA)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Find out if my daughter’s bedroom is really colder than the rest of the house.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Learn MQTT.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5B3D5-26E8-47A1-88B0-275466FEF5B0}" type="datetime1">
              <a:rPr lang="en-US" smtClean="0"/>
              <a:t>2/2/2016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IoT Temperature Sensor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22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08148"/>
            <a:ext cx="9905998" cy="1478570"/>
          </a:xfrm>
        </p:spPr>
        <p:txBody>
          <a:bodyPr anchor="t"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C6D81-E176-44AD-8CCF-37DCD5E58553}" type="datetime1">
              <a:rPr lang="en-US" smtClean="0"/>
              <a:t>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IoT Temperature Sensor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758820" y="3294810"/>
            <a:ext cx="1608823" cy="2588463"/>
          </a:xfrm>
          <a:prstGeom prst="roundRect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IoT</a:t>
            </a:r>
            <a:r>
              <a:rPr lang="en-US" sz="2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Sensor</a:t>
            </a:r>
            <a:endParaRPr 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58820" y="685470"/>
            <a:ext cx="6349291" cy="1921638"/>
          </a:xfrm>
          <a:prstGeom prst="roundRect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Field Gateway (Raspberry Pi)</a:t>
            </a:r>
            <a:endParaRPr lang="en-US" sz="2400" dirty="0">
              <a:ln w="0"/>
              <a:solidFill>
                <a:schemeClr val="accent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081538" y="4976439"/>
            <a:ext cx="963386" cy="44903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DHT11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975403" y="3549424"/>
            <a:ext cx="1175656" cy="86949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ESP8266</a:t>
            </a:r>
            <a:endParaRPr lang="en-US" dirty="0"/>
          </a:p>
        </p:txBody>
      </p:sp>
      <p:sp>
        <p:nvSpPr>
          <p:cNvPr id="11" name="Cloud 10"/>
          <p:cNvSpPr/>
          <p:nvPr/>
        </p:nvSpPr>
        <p:spPr>
          <a:xfrm>
            <a:off x="4573257" y="4849058"/>
            <a:ext cx="2816678" cy="1714279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13663" y="1482910"/>
            <a:ext cx="1299136" cy="92458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Mosquitto</a:t>
            </a:r>
            <a:endParaRPr lang="en-US" dirty="0" smtClean="0"/>
          </a:p>
          <a:p>
            <a:pPr algn="ctr"/>
            <a:r>
              <a:rPr lang="en-US" dirty="0" smtClean="0"/>
              <a:t>MQTT Broker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765793" y="3134669"/>
            <a:ext cx="2995974" cy="1142926"/>
          </a:xfrm>
          <a:prstGeom prst="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smtClean="0"/>
              <a:t>PC</a:t>
            </a:r>
          </a:p>
        </p:txBody>
      </p:sp>
      <p:cxnSp>
        <p:nvCxnSpPr>
          <p:cNvPr id="15" name="Straight Arrow Connector 14"/>
          <p:cNvCxnSpPr>
            <a:stCxn id="10" idx="3"/>
            <a:endCxn id="13" idx="1"/>
          </p:cNvCxnSpPr>
          <p:nvPr/>
        </p:nvCxnSpPr>
        <p:spPr>
          <a:xfrm flipV="1">
            <a:off x="2151059" y="3706132"/>
            <a:ext cx="2614734" cy="278040"/>
          </a:xfrm>
          <a:prstGeom prst="straightConnector1">
            <a:avLst/>
          </a:prstGeom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3"/>
            <a:endCxn id="11" idx="2"/>
          </p:cNvCxnSpPr>
          <p:nvPr/>
        </p:nvCxnSpPr>
        <p:spPr>
          <a:xfrm>
            <a:off x="2151059" y="3984172"/>
            <a:ext cx="2430935" cy="1722026"/>
          </a:xfrm>
          <a:prstGeom prst="straightConnector1">
            <a:avLst/>
          </a:prstGeom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0"/>
            <a:endCxn id="12" idx="2"/>
          </p:cNvCxnSpPr>
          <p:nvPr/>
        </p:nvCxnSpPr>
        <p:spPr>
          <a:xfrm flipV="1">
            <a:off x="1563231" y="2407496"/>
            <a:ext cx="0" cy="1141928"/>
          </a:xfrm>
          <a:prstGeom prst="straightConnector1">
            <a:avLst/>
          </a:prstGeom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2622058" y="1539475"/>
            <a:ext cx="1137884" cy="81862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MQTT Processor</a:t>
            </a:r>
            <a:endParaRPr lang="en-US" dirty="0"/>
          </a:p>
        </p:txBody>
      </p:sp>
      <p:sp>
        <p:nvSpPr>
          <p:cNvPr id="27" name="Flowchart: Magnetic Disk 26"/>
          <p:cNvSpPr/>
          <p:nvPr/>
        </p:nvSpPr>
        <p:spPr>
          <a:xfrm>
            <a:off x="4187413" y="1715311"/>
            <a:ext cx="998191" cy="705333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5613075" y="1698163"/>
            <a:ext cx="1222051" cy="74067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29" idx="2"/>
            <a:endCxn id="13" idx="0"/>
          </p:cNvCxnSpPr>
          <p:nvPr/>
        </p:nvCxnSpPr>
        <p:spPr>
          <a:xfrm>
            <a:off x="6224101" y="2438835"/>
            <a:ext cx="39679" cy="695834"/>
          </a:xfrm>
          <a:prstGeom prst="straightConnector1">
            <a:avLst/>
          </a:prstGeom>
          <a:ln w="762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1" idx="3"/>
            <a:endCxn id="13" idx="2"/>
          </p:cNvCxnSpPr>
          <p:nvPr/>
        </p:nvCxnSpPr>
        <p:spPr>
          <a:xfrm flipV="1">
            <a:off x="5981596" y="4277595"/>
            <a:ext cx="282184" cy="669478"/>
          </a:xfrm>
          <a:prstGeom prst="straightConnector1">
            <a:avLst/>
          </a:prstGeom>
          <a:ln w="7620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9" idx="0"/>
            <a:endCxn id="10" idx="2"/>
          </p:cNvCxnSpPr>
          <p:nvPr/>
        </p:nvCxnSpPr>
        <p:spPr>
          <a:xfrm flipV="1">
            <a:off x="1563231" y="4418920"/>
            <a:ext cx="0" cy="557519"/>
          </a:xfrm>
          <a:prstGeom prst="straightConnector1">
            <a:avLst/>
          </a:prstGeom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2" idx="3"/>
            <a:endCxn id="26" idx="1"/>
          </p:cNvCxnSpPr>
          <p:nvPr/>
        </p:nvCxnSpPr>
        <p:spPr>
          <a:xfrm>
            <a:off x="2212799" y="1945203"/>
            <a:ext cx="409259" cy="3585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6" idx="3"/>
            <a:endCxn id="27" idx="2"/>
          </p:cNvCxnSpPr>
          <p:nvPr/>
        </p:nvCxnSpPr>
        <p:spPr>
          <a:xfrm>
            <a:off x="3759942" y="1948788"/>
            <a:ext cx="427471" cy="119190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7" idx="4"/>
            <a:endCxn id="29" idx="1"/>
          </p:cNvCxnSpPr>
          <p:nvPr/>
        </p:nvCxnSpPr>
        <p:spPr>
          <a:xfrm>
            <a:off x="5185604" y="2067978"/>
            <a:ext cx="427471" cy="521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5" name="Cloud 54"/>
          <p:cNvSpPr/>
          <p:nvPr/>
        </p:nvSpPr>
        <p:spPr>
          <a:xfrm>
            <a:off x="7954026" y="716476"/>
            <a:ext cx="4085361" cy="5166797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8" name="Picture 2" descr="http://www.buyapi.ca/wp-content/uploads/2014/12/Raspberry-Pi-Logo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1" y="721855"/>
            <a:ext cx="724670" cy="72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4" descr="http://esp8266.ru/wp-content/uploads/espressi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00" y="3914284"/>
            <a:ext cx="645683" cy="64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6" name="Picture 8" descr="http://www.avtex.com/~/media/base/avtex%20public/logos/windows-azure-logo.ashx?la=e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6465" y="1430483"/>
            <a:ext cx="249555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7" name="Picture 10" descr="http://www.mathworks.com/cmsimages/92153_wtn_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013" y="5344500"/>
            <a:ext cx="2114548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64" name="TextBox 4163"/>
          <p:cNvSpPr txBox="1"/>
          <p:nvPr/>
        </p:nvSpPr>
        <p:spPr>
          <a:xfrm>
            <a:off x="1571958" y="2838285"/>
            <a:ext cx="740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MQTT</a:t>
            </a:r>
            <a:endParaRPr lang="en-US" dirty="0"/>
          </a:p>
        </p:txBody>
      </p:sp>
      <p:sp>
        <p:nvSpPr>
          <p:cNvPr id="133" name="TextBox 132"/>
          <p:cNvSpPr txBox="1"/>
          <p:nvPr/>
        </p:nvSpPr>
        <p:spPr>
          <a:xfrm>
            <a:off x="3020765" y="4434976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sp>
        <p:nvSpPr>
          <p:cNvPr id="134" name="TextBox 133"/>
          <p:cNvSpPr txBox="1"/>
          <p:nvPr/>
        </p:nvSpPr>
        <p:spPr>
          <a:xfrm>
            <a:off x="3183934" y="3595512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sp>
        <p:nvSpPr>
          <p:cNvPr id="4191" name="Freeform 4190"/>
          <p:cNvSpPr/>
          <p:nvPr/>
        </p:nvSpPr>
        <p:spPr>
          <a:xfrm>
            <a:off x="3199409" y="1390708"/>
            <a:ext cx="5610459" cy="1203633"/>
          </a:xfrm>
          <a:custGeom>
            <a:avLst/>
            <a:gdLst>
              <a:gd name="connsiteX0" fmla="*/ 23154 w 5126782"/>
              <a:gd name="connsiteY0" fmla="*/ 563034 h 819715"/>
              <a:gd name="connsiteX1" fmla="*/ 576047 w 5126782"/>
              <a:gd name="connsiteY1" fmla="*/ 31406 h 819715"/>
              <a:gd name="connsiteX2" fmla="*/ 3882773 w 5126782"/>
              <a:gd name="connsiteY2" fmla="*/ 137732 h 819715"/>
              <a:gd name="connsiteX3" fmla="*/ 4499461 w 5126782"/>
              <a:gd name="connsiteY3" fmla="*/ 765053 h 819715"/>
              <a:gd name="connsiteX4" fmla="*/ 5126782 w 5126782"/>
              <a:gd name="connsiteY4" fmla="*/ 796950 h 819715"/>
              <a:gd name="connsiteX0" fmla="*/ 1673 w 5105301"/>
              <a:gd name="connsiteY0" fmla="*/ 563034 h 819715"/>
              <a:gd name="connsiteX1" fmla="*/ 1479599 w 5105301"/>
              <a:gd name="connsiteY1" fmla="*/ 31406 h 819715"/>
              <a:gd name="connsiteX2" fmla="*/ 3861292 w 5105301"/>
              <a:gd name="connsiteY2" fmla="*/ 137732 h 819715"/>
              <a:gd name="connsiteX3" fmla="*/ 4477980 w 5105301"/>
              <a:gd name="connsiteY3" fmla="*/ 765053 h 819715"/>
              <a:gd name="connsiteX4" fmla="*/ 5105301 w 5105301"/>
              <a:gd name="connsiteY4" fmla="*/ 796950 h 819715"/>
              <a:gd name="connsiteX0" fmla="*/ 1625 w 5137150"/>
              <a:gd name="connsiteY0" fmla="*/ 585865 h 821280"/>
              <a:gd name="connsiteX1" fmla="*/ 1511448 w 5137150"/>
              <a:gd name="connsiteY1" fmla="*/ 32971 h 821280"/>
              <a:gd name="connsiteX2" fmla="*/ 3893141 w 5137150"/>
              <a:gd name="connsiteY2" fmla="*/ 139297 h 821280"/>
              <a:gd name="connsiteX3" fmla="*/ 4509829 w 5137150"/>
              <a:gd name="connsiteY3" fmla="*/ 766618 h 821280"/>
              <a:gd name="connsiteX4" fmla="*/ 5137150 w 5137150"/>
              <a:gd name="connsiteY4" fmla="*/ 798515 h 821280"/>
              <a:gd name="connsiteX0" fmla="*/ 1432 w 5136957"/>
              <a:gd name="connsiteY0" fmla="*/ 605472 h 844764"/>
              <a:gd name="connsiteX1" fmla="*/ 1511255 w 5136957"/>
              <a:gd name="connsiteY1" fmla="*/ 52578 h 844764"/>
              <a:gd name="connsiteX2" fmla="*/ 3116771 w 5136957"/>
              <a:gd name="connsiteY2" fmla="*/ 105741 h 844764"/>
              <a:gd name="connsiteX3" fmla="*/ 4509636 w 5136957"/>
              <a:gd name="connsiteY3" fmla="*/ 786225 h 844764"/>
              <a:gd name="connsiteX4" fmla="*/ 5136957 w 5136957"/>
              <a:gd name="connsiteY4" fmla="*/ 818122 h 844764"/>
              <a:gd name="connsiteX0" fmla="*/ 1432 w 5126324"/>
              <a:gd name="connsiteY0" fmla="*/ 605472 h 881918"/>
              <a:gd name="connsiteX1" fmla="*/ 1511255 w 5126324"/>
              <a:gd name="connsiteY1" fmla="*/ 52578 h 881918"/>
              <a:gd name="connsiteX2" fmla="*/ 3116771 w 5126324"/>
              <a:gd name="connsiteY2" fmla="*/ 105741 h 881918"/>
              <a:gd name="connsiteX3" fmla="*/ 4509636 w 5126324"/>
              <a:gd name="connsiteY3" fmla="*/ 786225 h 881918"/>
              <a:gd name="connsiteX4" fmla="*/ 5126324 w 5126324"/>
              <a:gd name="connsiteY4" fmla="*/ 881918 h 881918"/>
              <a:gd name="connsiteX0" fmla="*/ 995 w 5689413"/>
              <a:gd name="connsiteY0" fmla="*/ 151523 h 853272"/>
              <a:gd name="connsiteX1" fmla="*/ 2074344 w 5689413"/>
              <a:gd name="connsiteY1" fmla="*/ 23932 h 853272"/>
              <a:gd name="connsiteX2" fmla="*/ 3679860 w 5689413"/>
              <a:gd name="connsiteY2" fmla="*/ 77095 h 853272"/>
              <a:gd name="connsiteX3" fmla="*/ 5072725 w 5689413"/>
              <a:gd name="connsiteY3" fmla="*/ 757579 h 853272"/>
              <a:gd name="connsiteX4" fmla="*/ 5689413 w 5689413"/>
              <a:gd name="connsiteY4" fmla="*/ 853272 h 853272"/>
              <a:gd name="connsiteX0" fmla="*/ 995 w 5746805"/>
              <a:gd name="connsiteY0" fmla="*/ 151523 h 791491"/>
              <a:gd name="connsiteX1" fmla="*/ 2074344 w 5746805"/>
              <a:gd name="connsiteY1" fmla="*/ 23932 h 791491"/>
              <a:gd name="connsiteX2" fmla="*/ 3679860 w 5746805"/>
              <a:gd name="connsiteY2" fmla="*/ 77095 h 791491"/>
              <a:gd name="connsiteX3" fmla="*/ 5072725 w 5746805"/>
              <a:gd name="connsiteY3" fmla="*/ 757579 h 791491"/>
              <a:gd name="connsiteX4" fmla="*/ 5746805 w 5746805"/>
              <a:gd name="connsiteY4" fmla="*/ 704416 h 791491"/>
              <a:gd name="connsiteX0" fmla="*/ 995 w 5746805"/>
              <a:gd name="connsiteY0" fmla="*/ 145601 h 698494"/>
              <a:gd name="connsiteX1" fmla="*/ 2074344 w 5746805"/>
              <a:gd name="connsiteY1" fmla="*/ 18010 h 698494"/>
              <a:gd name="connsiteX2" fmla="*/ 3679860 w 5746805"/>
              <a:gd name="connsiteY2" fmla="*/ 71173 h 698494"/>
              <a:gd name="connsiteX3" fmla="*/ 5061248 w 5746805"/>
              <a:gd name="connsiteY3" fmla="*/ 613434 h 698494"/>
              <a:gd name="connsiteX4" fmla="*/ 5746805 w 5746805"/>
              <a:gd name="connsiteY4" fmla="*/ 698494 h 698494"/>
              <a:gd name="connsiteX0" fmla="*/ 995 w 5746805"/>
              <a:gd name="connsiteY0" fmla="*/ 145601 h 698494"/>
              <a:gd name="connsiteX1" fmla="*/ 2074344 w 5746805"/>
              <a:gd name="connsiteY1" fmla="*/ 18010 h 698494"/>
              <a:gd name="connsiteX2" fmla="*/ 3679860 w 5746805"/>
              <a:gd name="connsiteY2" fmla="*/ 71173 h 698494"/>
              <a:gd name="connsiteX3" fmla="*/ 4866117 w 5746805"/>
              <a:gd name="connsiteY3" fmla="*/ 517741 h 698494"/>
              <a:gd name="connsiteX4" fmla="*/ 5746805 w 5746805"/>
              <a:gd name="connsiteY4" fmla="*/ 698494 h 698494"/>
              <a:gd name="connsiteX0" fmla="*/ 995 w 5746805"/>
              <a:gd name="connsiteY0" fmla="*/ 180754 h 680484"/>
              <a:gd name="connsiteX1" fmla="*/ 2074344 w 5746805"/>
              <a:gd name="connsiteY1" fmla="*/ 0 h 680484"/>
              <a:gd name="connsiteX2" fmla="*/ 3679860 w 5746805"/>
              <a:gd name="connsiteY2" fmla="*/ 53163 h 680484"/>
              <a:gd name="connsiteX3" fmla="*/ 4866117 w 5746805"/>
              <a:gd name="connsiteY3" fmla="*/ 499731 h 680484"/>
              <a:gd name="connsiteX4" fmla="*/ 5746805 w 5746805"/>
              <a:gd name="connsiteY4" fmla="*/ 680484 h 680484"/>
              <a:gd name="connsiteX0" fmla="*/ 995 w 5746805"/>
              <a:gd name="connsiteY0" fmla="*/ 180754 h 680484"/>
              <a:gd name="connsiteX1" fmla="*/ 2074344 w 5746805"/>
              <a:gd name="connsiteY1" fmla="*/ 0 h 680484"/>
              <a:gd name="connsiteX2" fmla="*/ 4866117 w 5746805"/>
              <a:gd name="connsiteY2" fmla="*/ 499731 h 680484"/>
              <a:gd name="connsiteX3" fmla="*/ 5746805 w 5746805"/>
              <a:gd name="connsiteY3" fmla="*/ 680484 h 680484"/>
              <a:gd name="connsiteX0" fmla="*/ 1134 w 5746944"/>
              <a:gd name="connsiteY0" fmla="*/ 198581 h 698311"/>
              <a:gd name="connsiteX1" fmla="*/ 2074483 w 5746944"/>
              <a:gd name="connsiteY1" fmla="*/ 17827 h 698311"/>
              <a:gd name="connsiteX2" fmla="*/ 4820344 w 5746944"/>
              <a:gd name="connsiteY2" fmla="*/ 379335 h 698311"/>
              <a:gd name="connsiteX3" fmla="*/ 5746944 w 5746944"/>
              <a:gd name="connsiteY3" fmla="*/ 698311 h 698311"/>
              <a:gd name="connsiteX0" fmla="*/ 1134 w 5746944"/>
              <a:gd name="connsiteY0" fmla="*/ 198581 h 698311"/>
              <a:gd name="connsiteX1" fmla="*/ 2074483 w 5746944"/>
              <a:gd name="connsiteY1" fmla="*/ 17827 h 698311"/>
              <a:gd name="connsiteX2" fmla="*/ 4820344 w 5746944"/>
              <a:gd name="connsiteY2" fmla="*/ 379335 h 698311"/>
              <a:gd name="connsiteX3" fmla="*/ 5746944 w 5746944"/>
              <a:gd name="connsiteY3" fmla="*/ 698311 h 698311"/>
              <a:gd name="connsiteX0" fmla="*/ 1140 w 5746950"/>
              <a:gd name="connsiteY0" fmla="*/ 206438 h 706168"/>
              <a:gd name="connsiteX1" fmla="*/ 2074489 w 5746950"/>
              <a:gd name="connsiteY1" fmla="*/ 25684 h 706168"/>
              <a:gd name="connsiteX2" fmla="*/ 4866264 w 5746950"/>
              <a:gd name="connsiteY2" fmla="*/ 493518 h 706168"/>
              <a:gd name="connsiteX3" fmla="*/ 5746950 w 5746950"/>
              <a:gd name="connsiteY3" fmla="*/ 706168 h 706168"/>
              <a:gd name="connsiteX0" fmla="*/ 1134 w 5746944"/>
              <a:gd name="connsiteY0" fmla="*/ 213515 h 734532"/>
              <a:gd name="connsiteX1" fmla="*/ 2074483 w 5746944"/>
              <a:gd name="connsiteY1" fmla="*/ 32761 h 734532"/>
              <a:gd name="connsiteX2" fmla="*/ 4808867 w 5746944"/>
              <a:gd name="connsiteY2" fmla="*/ 596288 h 734532"/>
              <a:gd name="connsiteX3" fmla="*/ 5746944 w 5746944"/>
              <a:gd name="connsiteY3" fmla="*/ 713245 h 734532"/>
              <a:gd name="connsiteX0" fmla="*/ 1133 w 5746943"/>
              <a:gd name="connsiteY0" fmla="*/ 213515 h 713245"/>
              <a:gd name="connsiteX1" fmla="*/ 2074482 w 5746943"/>
              <a:gd name="connsiteY1" fmla="*/ 32761 h 713245"/>
              <a:gd name="connsiteX2" fmla="*/ 4808866 w 5746943"/>
              <a:gd name="connsiteY2" fmla="*/ 596288 h 713245"/>
              <a:gd name="connsiteX3" fmla="*/ 5746943 w 5746943"/>
              <a:gd name="connsiteY3" fmla="*/ 713245 h 713245"/>
              <a:gd name="connsiteX0" fmla="*/ 955 w 5746765"/>
              <a:gd name="connsiteY0" fmla="*/ 186034 h 685764"/>
              <a:gd name="connsiteX1" fmla="*/ 2074304 w 5746765"/>
              <a:gd name="connsiteY1" fmla="*/ 5280 h 685764"/>
              <a:gd name="connsiteX2" fmla="*/ 3283820 w 5746765"/>
              <a:gd name="connsiteY2" fmla="*/ 196669 h 685764"/>
              <a:gd name="connsiteX3" fmla="*/ 4808688 w 5746765"/>
              <a:gd name="connsiteY3" fmla="*/ 568807 h 685764"/>
              <a:gd name="connsiteX4" fmla="*/ 5746765 w 5746765"/>
              <a:gd name="connsiteY4" fmla="*/ 685764 h 685764"/>
              <a:gd name="connsiteX0" fmla="*/ 991 w 5746801"/>
              <a:gd name="connsiteY0" fmla="*/ 182909 h 682639"/>
              <a:gd name="connsiteX1" fmla="*/ 2074340 w 5746801"/>
              <a:gd name="connsiteY1" fmla="*/ 2155 h 682639"/>
              <a:gd name="connsiteX2" fmla="*/ 3639682 w 5746801"/>
              <a:gd name="connsiteY2" fmla="*/ 151013 h 682639"/>
              <a:gd name="connsiteX3" fmla="*/ 4808724 w 5746801"/>
              <a:gd name="connsiteY3" fmla="*/ 565682 h 682639"/>
              <a:gd name="connsiteX4" fmla="*/ 5746801 w 5746801"/>
              <a:gd name="connsiteY4" fmla="*/ 682639 h 682639"/>
              <a:gd name="connsiteX0" fmla="*/ 991 w 5689409"/>
              <a:gd name="connsiteY0" fmla="*/ 182909 h 693271"/>
              <a:gd name="connsiteX1" fmla="*/ 2074340 w 5689409"/>
              <a:gd name="connsiteY1" fmla="*/ 2155 h 693271"/>
              <a:gd name="connsiteX2" fmla="*/ 3639682 w 5689409"/>
              <a:gd name="connsiteY2" fmla="*/ 151013 h 693271"/>
              <a:gd name="connsiteX3" fmla="*/ 4808724 w 5689409"/>
              <a:gd name="connsiteY3" fmla="*/ 565682 h 693271"/>
              <a:gd name="connsiteX4" fmla="*/ 5689409 w 5689409"/>
              <a:gd name="connsiteY4" fmla="*/ 693271 h 693271"/>
              <a:gd name="connsiteX0" fmla="*/ 991 w 5999322"/>
              <a:gd name="connsiteY0" fmla="*/ 182909 h 1193001"/>
              <a:gd name="connsiteX1" fmla="*/ 2074340 w 5999322"/>
              <a:gd name="connsiteY1" fmla="*/ 2155 h 1193001"/>
              <a:gd name="connsiteX2" fmla="*/ 3639682 w 5999322"/>
              <a:gd name="connsiteY2" fmla="*/ 151013 h 1193001"/>
              <a:gd name="connsiteX3" fmla="*/ 4808724 w 5999322"/>
              <a:gd name="connsiteY3" fmla="*/ 565682 h 1193001"/>
              <a:gd name="connsiteX4" fmla="*/ 5999322 w 5999322"/>
              <a:gd name="connsiteY4" fmla="*/ 1193001 h 1193001"/>
              <a:gd name="connsiteX0" fmla="*/ 991 w 5999322"/>
              <a:gd name="connsiteY0" fmla="*/ 182909 h 1193001"/>
              <a:gd name="connsiteX1" fmla="*/ 2074340 w 5999322"/>
              <a:gd name="connsiteY1" fmla="*/ 2155 h 1193001"/>
              <a:gd name="connsiteX2" fmla="*/ 3639682 w 5999322"/>
              <a:gd name="connsiteY2" fmla="*/ 151013 h 1193001"/>
              <a:gd name="connsiteX3" fmla="*/ 4854637 w 5999322"/>
              <a:gd name="connsiteY3" fmla="*/ 799599 h 1193001"/>
              <a:gd name="connsiteX4" fmla="*/ 5999322 w 5999322"/>
              <a:gd name="connsiteY4" fmla="*/ 1193001 h 1193001"/>
              <a:gd name="connsiteX0" fmla="*/ 991 w 5999322"/>
              <a:gd name="connsiteY0" fmla="*/ 182909 h 1193001"/>
              <a:gd name="connsiteX1" fmla="*/ 2074340 w 5999322"/>
              <a:gd name="connsiteY1" fmla="*/ 2155 h 1193001"/>
              <a:gd name="connsiteX2" fmla="*/ 3639682 w 5999322"/>
              <a:gd name="connsiteY2" fmla="*/ 151013 h 1193001"/>
              <a:gd name="connsiteX3" fmla="*/ 4923507 w 5999322"/>
              <a:gd name="connsiteY3" fmla="*/ 916557 h 1193001"/>
              <a:gd name="connsiteX4" fmla="*/ 5999322 w 5999322"/>
              <a:gd name="connsiteY4" fmla="*/ 1193001 h 1193001"/>
              <a:gd name="connsiteX0" fmla="*/ 991 w 6056714"/>
              <a:gd name="connsiteY0" fmla="*/ 182909 h 1203633"/>
              <a:gd name="connsiteX1" fmla="*/ 2074340 w 6056714"/>
              <a:gd name="connsiteY1" fmla="*/ 2155 h 1203633"/>
              <a:gd name="connsiteX2" fmla="*/ 3639682 w 6056714"/>
              <a:gd name="connsiteY2" fmla="*/ 151013 h 1203633"/>
              <a:gd name="connsiteX3" fmla="*/ 4923507 w 6056714"/>
              <a:gd name="connsiteY3" fmla="*/ 916557 h 1203633"/>
              <a:gd name="connsiteX4" fmla="*/ 6056714 w 6056714"/>
              <a:gd name="connsiteY4" fmla="*/ 1203633 h 1203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6714" h="1203633">
                <a:moveTo>
                  <a:pt x="991" y="182909"/>
                </a:moveTo>
                <a:cubicBezTo>
                  <a:pt x="-44198" y="-47463"/>
                  <a:pt x="1467892" y="7471"/>
                  <a:pt x="2074340" y="2155"/>
                </a:cubicBezTo>
                <a:cubicBezTo>
                  <a:pt x="2680789" y="-3161"/>
                  <a:pt x="3183951" y="57092"/>
                  <a:pt x="3639682" y="151013"/>
                </a:cubicBezTo>
                <a:cubicBezTo>
                  <a:pt x="4095413" y="244934"/>
                  <a:pt x="4520668" y="741120"/>
                  <a:pt x="4923507" y="916557"/>
                </a:cubicBezTo>
                <a:cubicBezTo>
                  <a:pt x="5326346" y="1091994"/>
                  <a:pt x="5890137" y="1189456"/>
                  <a:pt x="6056714" y="1203633"/>
                </a:cubicBezTo>
              </a:path>
            </a:pathLst>
          </a:custGeom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8866794" y="2103715"/>
            <a:ext cx="1333327" cy="1059625"/>
            <a:chOff x="8866794" y="2103715"/>
            <a:chExt cx="1333327" cy="1059625"/>
          </a:xfrm>
        </p:grpSpPr>
        <p:sp>
          <p:nvSpPr>
            <p:cNvPr id="128" name="Rounded Rectangle 127"/>
            <p:cNvSpPr/>
            <p:nvPr/>
          </p:nvSpPr>
          <p:spPr>
            <a:xfrm>
              <a:off x="8866794" y="2103715"/>
              <a:ext cx="1333327" cy="1059625"/>
            </a:xfrm>
            <a:prstGeom prst="roundRect">
              <a:avLst/>
            </a:prstGeom>
            <a:ln w="571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accent5"/>
                  </a:solidFill>
                </a:rPr>
                <a:t>Event Hub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  <p:pic>
          <p:nvPicPr>
            <p:cNvPr id="4147" name="Picture 12" descr="http://blog.sysfore.com/wp-content/uploads/2014/12/Event-Hubs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6728" y="2500023"/>
              <a:ext cx="573457" cy="573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3" name="Rounded Rectangle 162"/>
          <p:cNvSpPr/>
          <p:nvPr/>
        </p:nvSpPr>
        <p:spPr>
          <a:xfrm>
            <a:off x="8952356" y="3872468"/>
            <a:ext cx="1537158" cy="1059625"/>
          </a:xfrm>
          <a:prstGeom prst="roundRect">
            <a:avLst/>
          </a:prstGeom>
          <a:ln w="57150">
            <a:prstDash val="sysDot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accent5"/>
                </a:solidFill>
              </a:rPr>
              <a:t>Visualization</a:t>
            </a:r>
          </a:p>
          <a:p>
            <a:pPr algn="ctr"/>
            <a:r>
              <a:rPr lang="en-US" dirty="0">
                <a:solidFill>
                  <a:schemeClr val="accent5"/>
                </a:solidFill>
              </a:rPr>
              <a:t>?</a:t>
            </a:r>
          </a:p>
        </p:txBody>
      </p:sp>
      <p:cxnSp>
        <p:nvCxnSpPr>
          <p:cNvPr id="131" name="Curved Connector 130"/>
          <p:cNvCxnSpPr>
            <a:stCxn id="128" idx="2"/>
            <a:endCxn id="163" idx="0"/>
          </p:cNvCxnSpPr>
          <p:nvPr/>
        </p:nvCxnSpPr>
        <p:spPr>
          <a:xfrm rot="16200000" flipH="1">
            <a:off x="9272632" y="3424165"/>
            <a:ext cx="709128" cy="187477"/>
          </a:xfrm>
          <a:prstGeom prst="curvedConnector3">
            <a:avLst/>
          </a:prstGeom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7" name="Curved Connector 166"/>
          <p:cNvCxnSpPr>
            <a:stCxn id="163" idx="1"/>
            <a:endCxn id="13" idx="3"/>
          </p:cNvCxnSpPr>
          <p:nvPr/>
        </p:nvCxnSpPr>
        <p:spPr>
          <a:xfrm rot="10800000">
            <a:off x="7761768" y="3706133"/>
            <a:ext cx="1190589" cy="696149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4" name="Picture 18" descr="https://upload.wikimedia.org/wikipedia/commons/5/53/Google_Chrome_Material_Icon-450x45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868" y="3440441"/>
            <a:ext cx="798367" cy="79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20" descr="https://www.mozilla.org/media/img/styleguide/identity/firefox/guidelines-logo.7ea045a4e288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780" y="3476358"/>
            <a:ext cx="760967" cy="77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22" descr="http://www.underconsideration.com/brandnew/archives/microsoft_edge_logo_detail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292" y="3491354"/>
            <a:ext cx="627204" cy="68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1" name="TextBox 180"/>
          <p:cNvSpPr txBox="1"/>
          <p:nvPr/>
        </p:nvSpPr>
        <p:spPr>
          <a:xfrm>
            <a:off x="5427909" y="4538986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sp>
        <p:nvSpPr>
          <p:cNvPr id="182" name="TextBox 181"/>
          <p:cNvSpPr txBox="1"/>
          <p:nvPr/>
        </p:nvSpPr>
        <p:spPr>
          <a:xfrm>
            <a:off x="5473238" y="2674760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sp>
        <p:nvSpPr>
          <p:cNvPr id="183" name="TextBox 182"/>
          <p:cNvSpPr txBox="1"/>
          <p:nvPr/>
        </p:nvSpPr>
        <p:spPr>
          <a:xfrm>
            <a:off x="7481554" y="1919049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AMQP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73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loud 10"/>
          <p:cNvSpPr/>
          <p:nvPr/>
        </p:nvSpPr>
        <p:spPr>
          <a:xfrm>
            <a:off x="4573257" y="4849058"/>
            <a:ext cx="2816678" cy="1714279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3020765" y="4434976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0" idx="3"/>
            <a:endCxn id="11" idx="2"/>
          </p:cNvCxnSpPr>
          <p:nvPr/>
        </p:nvCxnSpPr>
        <p:spPr>
          <a:xfrm>
            <a:off x="2151059" y="3984172"/>
            <a:ext cx="2430935" cy="1722026"/>
          </a:xfrm>
          <a:prstGeom prst="straightConnector1">
            <a:avLst/>
          </a:prstGeom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5427909" y="4538986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11" idx="3"/>
            <a:endCxn id="13" idx="2"/>
          </p:cNvCxnSpPr>
          <p:nvPr/>
        </p:nvCxnSpPr>
        <p:spPr>
          <a:xfrm flipV="1">
            <a:off x="5981596" y="4277595"/>
            <a:ext cx="282184" cy="669478"/>
          </a:xfrm>
          <a:prstGeom prst="straightConnector1">
            <a:avLst/>
          </a:prstGeom>
          <a:ln w="7620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137" name="Picture 10" descr="http://www.mathworks.com/cmsimages/92153_wtn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013" y="5344500"/>
            <a:ext cx="2114548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Cloud 54"/>
          <p:cNvSpPr/>
          <p:nvPr/>
        </p:nvSpPr>
        <p:spPr>
          <a:xfrm>
            <a:off x="7954026" y="716476"/>
            <a:ext cx="4085361" cy="5166797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7" name="Curved Connector 166"/>
          <p:cNvCxnSpPr>
            <a:stCxn id="163" idx="1"/>
            <a:endCxn id="13" idx="3"/>
          </p:cNvCxnSpPr>
          <p:nvPr/>
        </p:nvCxnSpPr>
        <p:spPr>
          <a:xfrm rot="10800000">
            <a:off x="7761768" y="3706133"/>
            <a:ext cx="1190589" cy="696149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1" name="Curved Connector 130"/>
          <p:cNvCxnSpPr>
            <a:stCxn id="128" idx="2"/>
            <a:endCxn id="163" idx="0"/>
          </p:cNvCxnSpPr>
          <p:nvPr/>
        </p:nvCxnSpPr>
        <p:spPr>
          <a:xfrm rot="16200000" flipH="1">
            <a:off x="9272632" y="3424165"/>
            <a:ext cx="709128" cy="187477"/>
          </a:xfrm>
          <a:prstGeom prst="curvedConnector3">
            <a:avLst/>
          </a:prstGeom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3" name="Rounded Rectangle 162"/>
          <p:cNvSpPr/>
          <p:nvPr/>
        </p:nvSpPr>
        <p:spPr>
          <a:xfrm>
            <a:off x="8952356" y="3872468"/>
            <a:ext cx="1537158" cy="1059625"/>
          </a:xfrm>
          <a:prstGeom prst="roundRect">
            <a:avLst/>
          </a:prstGeom>
          <a:ln w="57150">
            <a:prstDash val="sysDot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accent5"/>
                </a:solidFill>
              </a:rPr>
              <a:t>Visualization</a:t>
            </a:r>
          </a:p>
          <a:p>
            <a:pPr algn="ctr"/>
            <a:r>
              <a:rPr lang="en-US" dirty="0">
                <a:solidFill>
                  <a:schemeClr val="accent5"/>
                </a:solidFill>
              </a:rPr>
              <a:t>?</a:t>
            </a:r>
          </a:p>
        </p:txBody>
      </p:sp>
      <p:sp>
        <p:nvSpPr>
          <p:cNvPr id="128" name="Rounded Rectangle 127"/>
          <p:cNvSpPr/>
          <p:nvPr/>
        </p:nvSpPr>
        <p:spPr>
          <a:xfrm>
            <a:off x="8866794" y="2103715"/>
            <a:ext cx="1333327" cy="1059625"/>
          </a:xfrm>
          <a:prstGeom prst="roundRect">
            <a:avLst/>
          </a:prstGeom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accent5"/>
                </a:solidFill>
              </a:rPr>
              <a:t>Event Hub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4147" name="Picture 12" descr="http://blog.sysfore.com/wp-content/uploads/2014/12/Event-Hub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6728" y="2500023"/>
            <a:ext cx="573457" cy="57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6" name="Picture 8" descr="http://www.avtex.com/~/media/base/avtex%20public/logos/windows-azure-logo.ashx?la=e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6465" y="1430483"/>
            <a:ext cx="249555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758820" y="685470"/>
            <a:ext cx="6349291" cy="1921638"/>
          </a:xfrm>
          <a:prstGeom prst="roundRect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Field Gateway (Raspberry Pi)</a:t>
            </a:r>
            <a:endParaRPr lang="en-US" sz="2400" dirty="0">
              <a:ln w="0"/>
              <a:solidFill>
                <a:schemeClr val="accent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7481554" y="1919049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AMQP</a:t>
            </a:r>
            <a:endParaRPr lang="en-US" dirty="0"/>
          </a:p>
        </p:txBody>
      </p:sp>
      <p:sp>
        <p:nvSpPr>
          <p:cNvPr id="182" name="TextBox 181"/>
          <p:cNvSpPr txBox="1"/>
          <p:nvPr/>
        </p:nvSpPr>
        <p:spPr>
          <a:xfrm>
            <a:off x="5473238" y="2674760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sp>
        <p:nvSpPr>
          <p:cNvPr id="4191" name="Freeform 4190"/>
          <p:cNvSpPr/>
          <p:nvPr/>
        </p:nvSpPr>
        <p:spPr>
          <a:xfrm>
            <a:off x="3199409" y="1390708"/>
            <a:ext cx="5610459" cy="1203633"/>
          </a:xfrm>
          <a:custGeom>
            <a:avLst/>
            <a:gdLst>
              <a:gd name="connsiteX0" fmla="*/ 23154 w 5126782"/>
              <a:gd name="connsiteY0" fmla="*/ 563034 h 819715"/>
              <a:gd name="connsiteX1" fmla="*/ 576047 w 5126782"/>
              <a:gd name="connsiteY1" fmla="*/ 31406 h 819715"/>
              <a:gd name="connsiteX2" fmla="*/ 3882773 w 5126782"/>
              <a:gd name="connsiteY2" fmla="*/ 137732 h 819715"/>
              <a:gd name="connsiteX3" fmla="*/ 4499461 w 5126782"/>
              <a:gd name="connsiteY3" fmla="*/ 765053 h 819715"/>
              <a:gd name="connsiteX4" fmla="*/ 5126782 w 5126782"/>
              <a:gd name="connsiteY4" fmla="*/ 796950 h 819715"/>
              <a:gd name="connsiteX0" fmla="*/ 1673 w 5105301"/>
              <a:gd name="connsiteY0" fmla="*/ 563034 h 819715"/>
              <a:gd name="connsiteX1" fmla="*/ 1479599 w 5105301"/>
              <a:gd name="connsiteY1" fmla="*/ 31406 h 819715"/>
              <a:gd name="connsiteX2" fmla="*/ 3861292 w 5105301"/>
              <a:gd name="connsiteY2" fmla="*/ 137732 h 819715"/>
              <a:gd name="connsiteX3" fmla="*/ 4477980 w 5105301"/>
              <a:gd name="connsiteY3" fmla="*/ 765053 h 819715"/>
              <a:gd name="connsiteX4" fmla="*/ 5105301 w 5105301"/>
              <a:gd name="connsiteY4" fmla="*/ 796950 h 819715"/>
              <a:gd name="connsiteX0" fmla="*/ 1625 w 5137150"/>
              <a:gd name="connsiteY0" fmla="*/ 585865 h 821280"/>
              <a:gd name="connsiteX1" fmla="*/ 1511448 w 5137150"/>
              <a:gd name="connsiteY1" fmla="*/ 32971 h 821280"/>
              <a:gd name="connsiteX2" fmla="*/ 3893141 w 5137150"/>
              <a:gd name="connsiteY2" fmla="*/ 139297 h 821280"/>
              <a:gd name="connsiteX3" fmla="*/ 4509829 w 5137150"/>
              <a:gd name="connsiteY3" fmla="*/ 766618 h 821280"/>
              <a:gd name="connsiteX4" fmla="*/ 5137150 w 5137150"/>
              <a:gd name="connsiteY4" fmla="*/ 798515 h 821280"/>
              <a:gd name="connsiteX0" fmla="*/ 1432 w 5136957"/>
              <a:gd name="connsiteY0" fmla="*/ 605472 h 844764"/>
              <a:gd name="connsiteX1" fmla="*/ 1511255 w 5136957"/>
              <a:gd name="connsiteY1" fmla="*/ 52578 h 844764"/>
              <a:gd name="connsiteX2" fmla="*/ 3116771 w 5136957"/>
              <a:gd name="connsiteY2" fmla="*/ 105741 h 844764"/>
              <a:gd name="connsiteX3" fmla="*/ 4509636 w 5136957"/>
              <a:gd name="connsiteY3" fmla="*/ 786225 h 844764"/>
              <a:gd name="connsiteX4" fmla="*/ 5136957 w 5136957"/>
              <a:gd name="connsiteY4" fmla="*/ 818122 h 844764"/>
              <a:gd name="connsiteX0" fmla="*/ 1432 w 5126324"/>
              <a:gd name="connsiteY0" fmla="*/ 605472 h 881918"/>
              <a:gd name="connsiteX1" fmla="*/ 1511255 w 5126324"/>
              <a:gd name="connsiteY1" fmla="*/ 52578 h 881918"/>
              <a:gd name="connsiteX2" fmla="*/ 3116771 w 5126324"/>
              <a:gd name="connsiteY2" fmla="*/ 105741 h 881918"/>
              <a:gd name="connsiteX3" fmla="*/ 4509636 w 5126324"/>
              <a:gd name="connsiteY3" fmla="*/ 786225 h 881918"/>
              <a:gd name="connsiteX4" fmla="*/ 5126324 w 5126324"/>
              <a:gd name="connsiteY4" fmla="*/ 881918 h 881918"/>
              <a:gd name="connsiteX0" fmla="*/ 995 w 5689413"/>
              <a:gd name="connsiteY0" fmla="*/ 151523 h 853272"/>
              <a:gd name="connsiteX1" fmla="*/ 2074344 w 5689413"/>
              <a:gd name="connsiteY1" fmla="*/ 23932 h 853272"/>
              <a:gd name="connsiteX2" fmla="*/ 3679860 w 5689413"/>
              <a:gd name="connsiteY2" fmla="*/ 77095 h 853272"/>
              <a:gd name="connsiteX3" fmla="*/ 5072725 w 5689413"/>
              <a:gd name="connsiteY3" fmla="*/ 757579 h 853272"/>
              <a:gd name="connsiteX4" fmla="*/ 5689413 w 5689413"/>
              <a:gd name="connsiteY4" fmla="*/ 853272 h 853272"/>
              <a:gd name="connsiteX0" fmla="*/ 995 w 5746805"/>
              <a:gd name="connsiteY0" fmla="*/ 151523 h 791491"/>
              <a:gd name="connsiteX1" fmla="*/ 2074344 w 5746805"/>
              <a:gd name="connsiteY1" fmla="*/ 23932 h 791491"/>
              <a:gd name="connsiteX2" fmla="*/ 3679860 w 5746805"/>
              <a:gd name="connsiteY2" fmla="*/ 77095 h 791491"/>
              <a:gd name="connsiteX3" fmla="*/ 5072725 w 5746805"/>
              <a:gd name="connsiteY3" fmla="*/ 757579 h 791491"/>
              <a:gd name="connsiteX4" fmla="*/ 5746805 w 5746805"/>
              <a:gd name="connsiteY4" fmla="*/ 704416 h 791491"/>
              <a:gd name="connsiteX0" fmla="*/ 995 w 5746805"/>
              <a:gd name="connsiteY0" fmla="*/ 145601 h 698494"/>
              <a:gd name="connsiteX1" fmla="*/ 2074344 w 5746805"/>
              <a:gd name="connsiteY1" fmla="*/ 18010 h 698494"/>
              <a:gd name="connsiteX2" fmla="*/ 3679860 w 5746805"/>
              <a:gd name="connsiteY2" fmla="*/ 71173 h 698494"/>
              <a:gd name="connsiteX3" fmla="*/ 5061248 w 5746805"/>
              <a:gd name="connsiteY3" fmla="*/ 613434 h 698494"/>
              <a:gd name="connsiteX4" fmla="*/ 5746805 w 5746805"/>
              <a:gd name="connsiteY4" fmla="*/ 698494 h 698494"/>
              <a:gd name="connsiteX0" fmla="*/ 995 w 5746805"/>
              <a:gd name="connsiteY0" fmla="*/ 145601 h 698494"/>
              <a:gd name="connsiteX1" fmla="*/ 2074344 w 5746805"/>
              <a:gd name="connsiteY1" fmla="*/ 18010 h 698494"/>
              <a:gd name="connsiteX2" fmla="*/ 3679860 w 5746805"/>
              <a:gd name="connsiteY2" fmla="*/ 71173 h 698494"/>
              <a:gd name="connsiteX3" fmla="*/ 4866117 w 5746805"/>
              <a:gd name="connsiteY3" fmla="*/ 517741 h 698494"/>
              <a:gd name="connsiteX4" fmla="*/ 5746805 w 5746805"/>
              <a:gd name="connsiteY4" fmla="*/ 698494 h 698494"/>
              <a:gd name="connsiteX0" fmla="*/ 995 w 5746805"/>
              <a:gd name="connsiteY0" fmla="*/ 180754 h 680484"/>
              <a:gd name="connsiteX1" fmla="*/ 2074344 w 5746805"/>
              <a:gd name="connsiteY1" fmla="*/ 0 h 680484"/>
              <a:gd name="connsiteX2" fmla="*/ 3679860 w 5746805"/>
              <a:gd name="connsiteY2" fmla="*/ 53163 h 680484"/>
              <a:gd name="connsiteX3" fmla="*/ 4866117 w 5746805"/>
              <a:gd name="connsiteY3" fmla="*/ 499731 h 680484"/>
              <a:gd name="connsiteX4" fmla="*/ 5746805 w 5746805"/>
              <a:gd name="connsiteY4" fmla="*/ 680484 h 680484"/>
              <a:gd name="connsiteX0" fmla="*/ 995 w 5746805"/>
              <a:gd name="connsiteY0" fmla="*/ 180754 h 680484"/>
              <a:gd name="connsiteX1" fmla="*/ 2074344 w 5746805"/>
              <a:gd name="connsiteY1" fmla="*/ 0 h 680484"/>
              <a:gd name="connsiteX2" fmla="*/ 4866117 w 5746805"/>
              <a:gd name="connsiteY2" fmla="*/ 499731 h 680484"/>
              <a:gd name="connsiteX3" fmla="*/ 5746805 w 5746805"/>
              <a:gd name="connsiteY3" fmla="*/ 680484 h 680484"/>
              <a:gd name="connsiteX0" fmla="*/ 1134 w 5746944"/>
              <a:gd name="connsiteY0" fmla="*/ 198581 h 698311"/>
              <a:gd name="connsiteX1" fmla="*/ 2074483 w 5746944"/>
              <a:gd name="connsiteY1" fmla="*/ 17827 h 698311"/>
              <a:gd name="connsiteX2" fmla="*/ 4820344 w 5746944"/>
              <a:gd name="connsiteY2" fmla="*/ 379335 h 698311"/>
              <a:gd name="connsiteX3" fmla="*/ 5746944 w 5746944"/>
              <a:gd name="connsiteY3" fmla="*/ 698311 h 698311"/>
              <a:gd name="connsiteX0" fmla="*/ 1134 w 5746944"/>
              <a:gd name="connsiteY0" fmla="*/ 198581 h 698311"/>
              <a:gd name="connsiteX1" fmla="*/ 2074483 w 5746944"/>
              <a:gd name="connsiteY1" fmla="*/ 17827 h 698311"/>
              <a:gd name="connsiteX2" fmla="*/ 4820344 w 5746944"/>
              <a:gd name="connsiteY2" fmla="*/ 379335 h 698311"/>
              <a:gd name="connsiteX3" fmla="*/ 5746944 w 5746944"/>
              <a:gd name="connsiteY3" fmla="*/ 698311 h 698311"/>
              <a:gd name="connsiteX0" fmla="*/ 1140 w 5746950"/>
              <a:gd name="connsiteY0" fmla="*/ 206438 h 706168"/>
              <a:gd name="connsiteX1" fmla="*/ 2074489 w 5746950"/>
              <a:gd name="connsiteY1" fmla="*/ 25684 h 706168"/>
              <a:gd name="connsiteX2" fmla="*/ 4866264 w 5746950"/>
              <a:gd name="connsiteY2" fmla="*/ 493518 h 706168"/>
              <a:gd name="connsiteX3" fmla="*/ 5746950 w 5746950"/>
              <a:gd name="connsiteY3" fmla="*/ 706168 h 706168"/>
              <a:gd name="connsiteX0" fmla="*/ 1134 w 5746944"/>
              <a:gd name="connsiteY0" fmla="*/ 213515 h 734532"/>
              <a:gd name="connsiteX1" fmla="*/ 2074483 w 5746944"/>
              <a:gd name="connsiteY1" fmla="*/ 32761 h 734532"/>
              <a:gd name="connsiteX2" fmla="*/ 4808867 w 5746944"/>
              <a:gd name="connsiteY2" fmla="*/ 596288 h 734532"/>
              <a:gd name="connsiteX3" fmla="*/ 5746944 w 5746944"/>
              <a:gd name="connsiteY3" fmla="*/ 713245 h 734532"/>
              <a:gd name="connsiteX0" fmla="*/ 1133 w 5746943"/>
              <a:gd name="connsiteY0" fmla="*/ 213515 h 713245"/>
              <a:gd name="connsiteX1" fmla="*/ 2074482 w 5746943"/>
              <a:gd name="connsiteY1" fmla="*/ 32761 h 713245"/>
              <a:gd name="connsiteX2" fmla="*/ 4808866 w 5746943"/>
              <a:gd name="connsiteY2" fmla="*/ 596288 h 713245"/>
              <a:gd name="connsiteX3" fmla="*/ 5746943 w 5746943"/>
              <a:gd name="connsiteY3" fmla="*/ 713245 h 713245"/>
              <a:gd name="connsiteX0" fmla="*/ 955 w 5746765"/>
              <a:gd name="connsiteY0" fmla="*/ 186034 h 685764"/>
              <a:gd name="connsiteX1" fmla="*/ 2074304 w 5746765"/>
              <a:gd name="connsiteY1" fmla="*/ 5280 h 685764"/>
              <a:gd name="connsiteX2" fmla="*/ 3283820 w 5746765"/>
              <a:gd name="connsiteY2" fmla="*/ 196669 h 685764"/>
              <a:gd name="connsiteX3" fmla="*/ 4808688 w 5746765"/>
              <a:gd name="connsiteY3" fmla="*/ 568807 h 685764"/>
              <a:gd name="connsiteX4" fmla="*/ 5746765 w 5746765"/>
              <a:gd name="connsiteY4" fmla="*/ 685764 h 685764"/>
              <a:gd name="connsiteX0" fmla="*/ 991 w 5746801"/>
              <a:gd name="connsiteY0" fmla="*/ 182909 h 682639"/>
              <a:gd name="connsiteX1" fmla="*/ 2074340 w 5746801"/>
              <a:gd name="connsiteY1" fmla="*/ 2155 h 682639"/>
              <a:gd name="connsiteX2" fmla="*/ 3639682 w 5746801"/>
              <a:gd name="connsiteY2" fmla="*/ 151013 h 682639"/>
              <a:gd name="connsiteX3" fmla="*/ 4808724 w 5746801"/>
              <a:gd name="connsiteY3" fmla="*/ 565682 h 682639"/>
              <a:gd name="connsiteX4" fmla="*/ 5746801 w 5746801"/>
              <a:gd name="connsiteY4" fmla="*/ 682639 h 682639"/>
              <a:gd name="connsiteX0" fmla="*/ 991 w 5689409"/>
              <a:gd name="connsiteY0" fmla="*/ 182909 h 693271"/>
              <a:gd name="connsiteX1" fmla="*/ 2074340 w 5689409"/>
              <a:gd name="connsiteY1" fmla="*/ 2155 h 693271"/>
              <a:gd name="connsiteX2" fmla="*/ 3639682 w 5689409"/>
              <a:gd name="connsiteY2" fmla="*/ 151013 h 693271"/>
              <a:gd name="connsiteX3" fmla="*/ 4808724 w 5689409"/>
              <a:gd name="connsiteY3" fmla="*/ 565682 h 693271"/>
              <a:gd name="connsiteX4" fmla="*/ 5689409 w 5689409"/>
              <a:gd name="connsiteY4" fmla="*/ 693271 h 693271"/>
              <a:gd name="connsiteX0" fmla="*/ 991 w 5999322"/>
              <a:gd name="connsiteY0" fmla="*/ 182909 h 1193001"/>
              <a:gd name="connsiteX1" fmla="*/ 2074340 w 5999322"/>
              <a:gd name="connsiteY1" fmla="*/ 2155 h 1193001"/>
              <a:gd name="connsiteX2" fmla="*/ 3639682 w 5999322"/>
              <a:gd name="connsiteY2" fmla="*/ 151013 h 1193001"/>
              <a:gd name="connsiteX3" fmla="*/ 4808724 w 5999322"/>
              <a:gd name="connsiteY3" fmla="*/ 565682 h 1193001"/>
              <a:gd name="connsiteX4" fmla="*/ 5999322 w 5999322"/>
              <a:gd name="connsiteY4" fmla="*/ 1193001 h 1193001"/>
              <a:gd name="connsiteX0" fmla="*/ 991 w 5999322"/>
              <a:gd name="connsiteY0" fmla="*/ 182909 h 1193001"/>
              <a:gd name="connsiteX1" fmla="*/ 2074340 w 5999322"/>
              <a:gd name="connsiteY1" fmla="*/ 2155 h 1193001"/>
              <a:gd name="connsiteX2" fmla="*/ 3639682 w 5999322"/>
              <a:gd name="connsiteY2" fmla="*/ 151013 h 1193001"/>
              <a:gd name="connsiteX3" fmla="*/ 4854637 w 5999322"/>
              <a:gd name="connsiteY3" fmla="*/ 799599 h 1193001"/>
              <a:gd name="connsiteX4" fmla="*/ 5999322 w 5999322"/>
              <a:gd name="connsiteY4" fmla="*/ 1193001 h 1193001"/>
              <a:gd name="connsiteX0" fmla="*/ 991 w 5999322"/>
              <a:gd name="connsiteY0" fmla="*/ 182909 h 1193001"/>
              <a:gd name="connsiteX1" fmla="*/ 2074340 w 5999322"/>
              <a:gd name="connsiteY1" fmla="*/ 2155 h 1193001"/>
              <a:gd name="connsiteX2" fmla="*/ 3639682 w 5999322"/>
              <a:gd name="connsiteY2" fmla="*/ 151013 h 1193001"/>
              <a:gd name="connsiteX3" fmla="*/ 4923507 w 5999322"/>
              <a:gd name="connsiteY3" fmla="*/ 916557 h 1193001"/>
              <a:gd name="connsiteX4" fmla="*/ 5999322 w 5999322"/>
              <a:gd name="connsiteY4" fmla="*/ 1193001 h 1193001"/>
              <a:gd name="connsiteX0" fmla="*/ 991 w 6056714"/>
              <a:gd name="connsiteY0" fmla="*/ 182909 h 1203633"/>
              <a:gd name="connsiteX1" fmla="*/ 2074340 w 6056714"/>
              <a:gd name="connsiteY1" fmla="*/ 2155 h 1203633"/>
              <a:gd name="connsiteX2" fmla="*/ 3639682 w 6056714"/>
              <a:gd name="connsiteY2" fmla="*/ 151013 h 1203633"/>
              <a:gd name="connsiteX3" fmla="*/ 4923507 w 6056714"/>
              <a:gd name="connsiteY3" fmla="*/ 916557 h 1203633"/>
              <a:gd name="connsiteX4" fmla="*/ 6056714 w 6056714"/>
              <a:gd name="connsiteY4" fmla="*/ 1203633 h 1203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6714" h="1203633">
                <a:moveTo>
                  <a:pt x="991" y="182909"/>
                </a:moveTo>
                <a:cubicBezTo>
                  <a:pt x="-44198" y="-47463"/>
                  <a:pt x="1467892" y="7471"/>
                  <a:pt x="2074340" y="2155"/>
                </a:cubicBezTo>
                <a:cubicBezTo>
                  <a:pt x="2680789" y="-3161"/>
                  <a:pt x="3183951" y="57092"/>
                  <a:pt x="3639682" y="151013"/>
                </a:cubicBezTo>
                <a:cubicBezTo>
                  <a:pt x="4095413" y="244934"/>
                  <a:pt x="4520668" y="741120"/>
                  <a:pt x="4923507" y="916557"/>
                </a:cubicBezTo>
                <a:cubicBezTo>
                  <a:pt x="5326346" y="1091994"/>
                  <a:pt x="5890137" y="1189456"/>
                  <a:pt x="6056714" y="1203633"/>
                </a:cubicBezTo>
              </a:path>
            </a:pathLst>
          </a:custGeom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>
            <a:stCxn id="29" idx="2"/>
            <a:endCxn id="13" idx="0"/>
          </p:cNvCxnSpPr>
          <p:nvPr/>
        </p:nvCxnSpPr>
        <p:spPr>
          <a:xfrm>
            <a:off x="6224101" y="2438835"/>
            <a:ext cx="39679" cy="695834"/>
          </a:xfrm>
          <a:prstGeom prst="straightConnector1">
            <a:avLst/>
          </a:prstGeom>
          <a:ln w="762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5613075" y="1698163"/>
            <a:ext cx="1222051" cy="74067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27" idx="4"/>
            <a:endCxn id="29" idx="1"/>
          </p:cNvCxnSpPr>
          <p:nvPr/>
        </p:nvCxnSpPr>
        <p:spPr>
          <a:xfrm>
            <a:off x="5185604" y="2067978"/>
            <a:ext cx="427471" cy="521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Flowchart: Magnetic Disk 26"/>
          <p:cNvSpPr/>
          <p:nvPr/>
        </p:nvSpPr>
        <p:spPr>
          <a:xfrm>
            <a:off x="4187413" y="1715311"/>
            <a:ext cx="998191" cy="705333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cxnSp>
        <p:nvCxnSpPr>
          <p:cNvPr id="44" name="Straight Arrow Connector 43"/>
          <p:cNvCxnSpPr>
            <a:stCxn id="26" idx="3"/>
            <a:endCxn id="27" idx="2"/>
          </p:cNvCxnSpPr>
          <p:nvPr/>
        </p:nvCxnSpPr>
        <p:spPr>
          <a:xfrm>
            <a:off x="3759942" y="1948788"/>
            <a:ext cx="427471" cy="119190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2622058" y="1539475"/>
            <a:ext cx="1137884" cy="81862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MQTT Processor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10" idx="0"/>
            <a:endCxn id="12" idx="2"/>
          </p:cNvCxnSpPr>
          <p:nvPr/>
        </p:nvCxnSpPr>
        <p:spPr>
          <a:xfrm flipV="1">
            <a:off x="1563231" y="2407496"/>
            <a:ext cx="0" cy="1141928"/>
          </a:xfrm>
          <a:prstGeom prst="straightConnector1">
            <a:avLst/>
          </a:prstGeom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64" name="TextBox 4163"/>
          <p:cNvSpPr txBox="1"/>
          <p:nvPr/>
        </p:nvSpPr>
        <p:spPr>
          <a:xfrm>
            <a:off x="1571958" y="2838285"/>
            <a:ext cx="740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MQTT</a:t>
            </a:r>
            <a:endParaRPr lang="en-US" dirty="0"/>
          </a:p>
        </p:txBody>
      </p:sp>
      <p:cxnSp>
        <p:nvCxnSpPr>
          <p:cNvPr id="41" name="Straight Arrow Connector 40"/>
          <p:cNvCxnSpPr>
            <a:stCxn id="12" idx="3"/>
            <a:endCxn id="26" idx="1"/>
          </p:cNvCxnSpPr>
          <p:nvPr/>
        </p:nvCxnSpPr>
        <p:spPr>
          <a:xfrm>
            <a:off x="2212799" y="1945203"/>
            <a:ext cx="409259" cy="3585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913663" y="1482910"/>
            <a:ext cx="1299136" cy="92458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Mosquitto</a:t>
            </a:r>
            <a:endParaRPr lang="en-US" dirty="0" smtClean="0"/>
          </a:p>
          <a:p>
            <a:pPr algn="ctr"/>
            <a:r>
              <a:rPr lang="en-US" dirty="0" smtClean="0"/>
              <a:t>MQTT Broker</a:t>
            </a:r>
            <a:endParaRPr lang="en-US" dirty="0"/>
          </a:p>
        </p:txBody>
      </p:sp>
      <p:pic>
        <p:nvPicPr>
          <p:cNvPr id="4098" name="Picture 2" descr="http://www.buyapi.ca/wp-content/uploads/2014/12/Raspberry-Pi-Logo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1" y="721855"/>
            <a:ext cx="724670" cy="72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08148"/>
            <a:ext cx="9905998" cy="1478570"/>
          </a:xfrm>
        </p:spPr>
        <p:txBody>
          <a:bodyPr anchor="t"/>
          <a:lstStyle/>
          <a:p>
            <a:r>
              <a:rPr lang="en-US" dirty="0" smtClean="0"/>
              <a:t>Web Server Solution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C6D81-E176-44AD-8CCF-37DCD5E58553}" type="datetime1">
              <a:rPr lang="en-US" smtClean="0"/>
              <a:t>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IoT Temperature Sensor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758820" y="3294810"/>
            <a:ext cx="1608823" cy="2588463"/>
          </a:xfrm>
          <a:prstGeom prst="roundRect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IoT</a:t>
            </a:r>
            <a:r>
              <a:rPr lang="en-US" sz="2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Sensor</a:t>
            </a:r>
            <a:endParaRPr 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081538" y="4976439"/>
            <a:ext cx="963386" cy="44903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DHT11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975403" y="3549424"/>
            <a:ext cx="1175656" cy="86949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ESP8266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765793" y="3134669"/>
            <a:ext cx="2995974" cy="1142926"/>
          </a:xfrm>
          <a:prstGeom prst="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smtClean="0"/>
              <a:t>PC</a:t>
            </a:r>
          </a:p>
        </p:txBody>
      </p:sp>
      <p:cxnSp>
        <p:nvCxnSpPr>
          <p:cNvPr id="15" name="Straight Arrow Connector 14"/>
          <p:cNvCxnSpPr>
            <a:stCxn id="10" idx="3"/>
            <a:endCxn id="13" idx="1"/>
          </p:cNvCxnSpPr>
          <p:nvPr/>
        </p:nvCxnSpPr>
        <p:spPr>
          <a:xfrm flipV="1">
            <a:off x="2151059" y="3706132"/>
            <a:ext cx="2614734" cy="278040"/>
          </a:xfrm>
          <a:prstGeom prst="straightConnector1">
            <a:avLst/>
          </a:prstGeom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9" idx="0"/>
            <a:endCxn id="10" idx="2"/>
          </p:cNvCxnSpPr>
          <p:nvPr/>
        </p:nvCxnSpPr>
        <p:spPr>
          <a:xfrm flipV="1">
            <a:off x="1563231" y="4418920"/>
            <a:ext cx="0" cy="557519"/>
          </a:xfrm>
          <a:prstGeom prst="straightConnector1">
            <a:avLst/>
          </a:prstGeom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102" name="Picture 4" descr="http://esp8266.ru/wp-content/uploads/espressif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00" y="3914284"/>
            <a:ext cx="645683" cy="64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TextBox 133"/>
          <p:cNvSpPr txBox="1"/>
          <p:nvPr/>
        </p:nvSpPr>
        <p:spPr>
          <a:xfrm>
            <a:off x="3183934" y="3595512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pic>
        <p:nvPicPr>
          <p:cNvPr id="144" name="Picture 18" descr="https://upload.wikimedia.org/wikipedia/commons/5/53/Google_Chrome_Material_Icon-450x45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868" y="3440441"/>
            <a:ext cx="798367" cy="79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20" descr="https://www.mozilla.org/media/img/styleguide/identity/firefox/guidelines-logo.7ea045a4e288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780" y="3476358"/>
            <a:ext cx="760967" cy="77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22" descr="http://www.underconsideration.com/brandnew/archives/microsoft_edge_logo_detail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292" y="3491354"/>
            <a:ext cx="627204" cy="68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81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loud 54"/>
          <p:cNvSpPr/>
          <p:nvPr/>
        </p:nvSpPr>
        <p:spPr>
          <a:xfrm>
            <a:off x="7954026" y="716476"/>
            <a:ext cx="4085361" cy="5166797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7" name="Curved Connector 166"/>
          <p:cNvCxnSpPr>
            <a:stCxn id="163" idx="1"/>
            <a:endCxn id="13" idx="3"/>
          </p:cNvCxnSpPr>
          <p:nvPr/>
        </p:nvCxnSpPr>
        <p:spPr>
          <a:xfrm rot="10800000">
            <a:off x="7761768" y="3706133"/>
            <a:ext cx="1190589" cy="696149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1" name="Curved Connector 130"/>
          <p:cNvCxnSpPr>
            <a:stCxn id="128" idx="2"/>
            <a:endCxn id="163" idx="0"/>
          </p:cNvCxnSpPr>
          <p:nvPr/>
        </p:nvCxnSpPr>
        <p:spPr>
          <a:xfrm rot="16200000" flipH="1">
            <a:off x="9272632" y="3424165"/>
            <a:ext cx="709128" cy="187477"/>
          </a:xfrm>
          <a:prstGeom prst="curvedConnector3">
            <a:avLst/>
          </a:prstGeom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3" name="Rounded Rectangle 162"/>
          <p:cNvSpPr/>
          <p:nvPr/>
        </p:nvSpPr>
        <p:spPr>
          <a:xfrm>
            <a:off x="8952356" y="3872468"/>
            <a:ext cx="1537158" cy="1059625"/>
          </a:xfrm>
          <a:prstGeom prst="roundRect">
            <a:avLst/>
          </a:prstGeom>
          <a:ln w="57150">
            <a:prstDash val="sysDot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accent5"/>
                </a:solidFill>
              </a:rPr>
              <a:t>Visualization</a:t>
            </a:r>
          </a:p>
          <a:p>
            <a:pPr algn="ctr"/>
            <a:r>
              <a:rPr lang="en-US" dirty="0">
                <a:solidFill>
                  <a:schemeClr val="accent5"/>
                </a:solidFill>
              </a:rPr>
              <a:t>?</a:t>
            </a:r>
          </a:p>
        </p:txBody>
      </p:sp>
      <p:sp>
        <p:nvSpPr>
          <p:cNvPr id="128" name="Rounded Rectangle 127"/>
          <p:cNvSpPr/>
          <p:nvPr/>
        </p:nvSpPr>
        <p:spPr>
          <a:xfrm>
            <a:off x="8866794" y="2103715"/>
            <a:ext cx="1333327" cy="1059625"/>
          </a:xfrm>
          <a:prstGeom prst="roundRect">
            <a:avLst/>
          </a:prstGeom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accent5"/>
                </a:solidFill>
              </a:rPr>
              <a:t>Event Hub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4147" name="Picture 12" descr="http://blog.sysfore.com/wp-content/uploads/2014/12/Event-Hub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6728" y="2500023"/>
            <a:ext cx="573457" cy="57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6" name="Picture 8" descr="http://www.avtex.com/~/media/base/avtex%20public/logos/windows-azure-logo.ashx?la=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6465" y="1430483"/>
            <a:ext cx="249555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sp>
        <p:nvSpPr>
          <p:cNvPr id="4164" name="TextBox 4163"/>
          <p:cNvSpPr txBox="1"/>
          <p:nvPr/>
        </p:nvSpPr>
        <p:spPr>
          <a:xfrm>
            <a:off x="1571958" y="2838285"/>
            <a:ext cx="740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MQTT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758820" y="685470"/>
            <a:ext cx="6349291" cy="1921638"/>
          </a:xfrm>
          <a:prstGeom prst="roundRect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Field Gateway (Raspberry Pi)</a:t>
            </a:r>
            <a:endParaRPr lang="en-US" sz="2400" dirty="0">
              <a:ln w="0"/>
              <a:solidFill>
                <a:schemeClr val="accent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5473238" y="2674760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29" idx="2"/>
            <a:endCxn id="13" idx="0"/>
          </p:cNvCxnSpPr>
          <p:nvPr/>
        </p:nvCxnSpPr>
        <p:spPr>
          <a:xfrm>
            <a:off x="6224101" y="2438835"/>
            <a:ext cx="39679" cy="695834"/>
          </a:xfrm>
          <a:prstGeom prst="straightConnector1">
            <a:avLst/>
          </a:prstGeom>
          <a:ln w="762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5613075" y="1698163"/>
            <a:ext cx="1222051" cy="74067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27" idx="4"/>
            <a:endCxn id="29" idx="1"/>
          </p:cNvCxnSpPr>
          <p:nvPr/>
        </p:nvCxnSpPr>
        <p:spPr>
          <a:xfrm>
            <a:off x="5185604" y="2067978"/>
            <a:ext cx="427471" cy="521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Flowchart: Magnetic Disk 26"/>
          <p:cNvSpPr/>
          <p:nvPr/>
        </p:nvSpPr>
        <p:spPr>
          <a:xfrm>
            <a:off x="4187413" y="1715311"/>
            <a:ext cx="998191" cy="705333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cxnSp>
        <p:nvCxnSpPr>
          <p:cNvPr id="44" name="Straight Arrow Connector 43"/>
          <p:cNvCxnSpPr>
            <a:stCxn id="26" idx="3"/>
            <a:endCxn id="27" idx="2"/>
          </p:cNvCxnSpPr>
          <p:nvPr/>
        </p:nvCxnSpPr>
        <p:spPr>
          <a:xfrm>
            <a:off x="3759942" y="1948788"/>
            <a:ext cx="427471" cy="119190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2622058" y="1539475"/>
            <a:ext cx="1137884" cy="81862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MQTT Processor</a:t>
            </a:r>
            <a:endParaRPr lang="en-US" dirty="0"/>
          </a:p>
        </p:txBody>
      </p:sp>
      <p:cxnSp>
        <p:nvCxnSpPr>
          <p:cNvPr id="41" name="Straight Arrow Connector 40"/>
          <p:cNvCxnSpPr>
            <a:stCxn id="12" idx="3"/>
            <a:endCxn id="26" idx="1"/>
          </p:cNvCxnSpPr>
          <p:nvPr/>
        </p:nvCxnSpPr>
        <p:spPr>
          <a:xfrm>
            <a:off x="2212799" y="1945203"/>
            <a:ext cx="409259" cy="3585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913663" y="1482910"/>
            <a:ext cx="1299136" cy="92458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Mosquitto</a:t>
            </a:r>
            <a:endParaRPr lang="en-US" dirty="0" smtClean="0"/>
          </a:p>
          <a:p>
            <a:pPr algn="ctr"/>
            <a:r>
              <a:rPr lang="en-US" dirty="0" smtClean="0"/>
              <a:t>MQTT Broker</a:t>
            </a:r>
            <a:endParaRPr lang="en-US" dirty="0"/>
          </a:p>
        </p:txBody>
      </p:sp>
      <p:pic>
        <p:nvPicPr>
          <p:cNvPr id="4098" name="Picture 2" descr="http://www.buyapi.ca/wp-content/uploads/2014/12/Raspberry-Pi-Logo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1" y="721855"/>
            <a:ext cx="724670" cy="72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3" name="TextBox 182"/>
          <p:cNvSpPr txBox="1"/>
          <p:nvPr/>
        </p:nvSpPr>
        <p:spPr>
          <a:xfrm>
            <a:off x="7481554" y="1919049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AMQP</a:t>
            </a:r>
            <a:endParaRPr lang="en-US" dirty="0"/>
          </a:p>
        </p:txBody>
      </p:sp>
      <p:sp>
        <p:nvSpPr>
          <p:cNvPr id="4191" name="Freeform 4190"/>
          <p:cNvSpPr/>
          <p:nvPr/>
        </p:nvSpPr>
        <p:spPr>
          <a:xfrm>
            <a:off x="3199409" y="1390708"/>
            <a:ext cx="5610459" cy="1203633"/>
          </a:xfrm>
          <a:custGeom>
            <a:avLst/>
            <a:gdLst>
              <a:gd name="connsiteX0" fmla="*/ 23154 w 5126782"/>
              <a:gd name="connsiteY0" fmla="*/ 563034 h 819715"/>
              <a:gd name="connsiteX1" fmla="*/ 576047 w 5126782"/>
              <a:gd name="connsiteY1" fmla="*/ 31406 h 819715"/>
              <a:gd name="connsiteX2" fmla="*/ 3882773 w 5126782"/>
              <a:gd name="connsiteY2" fmla="*/ 137732 h 819715"/>
              <a:gd name="connsiteX3" fmla="*/ 4499461 w 5126782"/>
              <a:gd name="connsiteY3" fmla="*/ 765053 h 819715"/>
              <a:gd name="connsiteX4" fmla="*/ 5126782 w 5126782"/>
              <a:gd name="connsiteY4" fmla="*/ 796950 h 819715"/>
              <a:gd name="connsiteX0" fmla="*/ 1673 w 5105301"/>
              <a:gd name="connsiteY0" fmla="*/ 563034 h 819715"/>
              <a:gd name="connsiteX1" fmla="*/ 1479599 w 5105301"/>
              <a:gd name="connsiteY1" fmla="*/ 31406 h 819715"/>
              <a:gd name="connsiteX2" fmla="*/ 3861292 w 5105301"/>
              <a:gd name="connsiteY2" fmla="*/ 137732 h 819715"/>
              <a:gd name="connsiteX3" fmla="*/ 4477980 w 5105301"/>
              <a:gd name="connsiteY3" fmla="*/ 765053 h 819715"/>
              <a:gd name="connsiteX4" fmla="*/ 5105301 w 5105301"/>
              <a:gd name="connsiteY4" fmla="*/ 796950 h 819715"/>
              <a:gd name="connsiteX0" fmla="*/ 1625 w 5137150"/>
              <a:gd name="connsiteY0" fmla="*/ 585865 h 821280"/>
              <a:gd name="connsiteX1" fmla="*/ 1511448 w 5137150"/>
              <a:gd name="connsiteY1" fmla="*/ 32971 h 821280"/>
              <a:gd name="connsiteX2" fmla="*/ 3893141 w 5137150"/>
              <a:gd name="connsiteY2" fmla="*/ 139297 h 821280"/>
              <a:gd name="connsiteX3" fmla="*/ 4509829 w 5137150"/>
              <a:gd name="connsiteY3" fmla="*/ 766618 h 821280"/>
              <a:gd name="connsiteX4" fmla="*/ 5137150 w 5137150"/>
              <a:gd name="connsiteY4" fmla="*/ 798515 h 821280"/>
              <a:gd name="connsiteX0" fmla="*/ 1432 w 5136957"/>
              <a:gd name="connsiteY0" fmla="*/ 605472 h 844764"/>
              <a:gd name="connsiteX1" fmla="*/ 1511255 w 5136957"/>
              <a:gd name="connsiteY1" fmla="*/ 52578 h 844764"/>
              <a:gd name="connsiteX2" fmla="*/ 3116771 w 5136957"/>
              <a:gd name="connsiteY2" fmla="*/ 105741 h 844764"/>
              <a:gd name="connsiteX3" fmla="*/ 4509636 w 5136957"/>
              <a:gd name="connsiteY3" fmla="*/ 786225 h 844764"/>
              <a:gd name="connsiteX4" fmla="*/ 5136957 w 5136957"/>
              <a:gd name="connsiteY4" fmla="*/ 818122 h 844764"/>
              <a:gd name="connsiteX0" fmla="*/ 1432 w 5126324"/>
              <a:gd name="connsiteY0" fmla="*/ 605472 h 881918"/>
              <a:gd name="connsiteX1" fmla="*/ 1511255 w 5126324"/>
              <a:gd name="connsiteY1" fmla="*/ 52578 h 881918"/>
              <a:gd name="connsiteX2" fmla="*/ 3116771 w 5126324"/>
              <a:gd name="connsiteY2" fmla="*/ 105741 h 881918"/>
              <a:gd name="connsiteX3" fmla="*/ 4509636 w 5126324"/>
              <a:gd name="connsiteY3" fmla="*/ 786225 h 881918"/>
              <a:gd name="connsiteX4" fmla="*/ 5126324 w 5126324"/>
              <a:gd name="connsiteY4" fmla="*/ 881918 h 881918"/>
              <a:gd name="connsiteX0" fmla="*/ 995 w 5689413"/>
              <a:gd name="connsiteY0" fmla="*/ 151523 h 853272"/>
              <a:gd name="connsiteX1" fmla="*/ 2074344 w 5689413"/>
              <a:gd name="connsiteY1" fmla="*/ 23932 h 853272"/>
              <a:gd name="connsiteX2" fmla="*/ 3679860 w 5689413"/>
              <a:gd name="connsiteY2" fmla="*/ 77095 h 853272"/>
              <a:gd name="connsiteX3" fmla="*/ 5072725 w 5689413"/>
              <a:gd name="connsiteY3" fmla="*/ 757579 h 853272"/>
              <a:gd name="connsiteX4" fmla="*/ 5689413 w 5689413"/>
              <a:gd name="connsiteY4" fmla="*/ 853272 h 853272"/>
              <a:gd name="connsiteX0" fmla="*/ 995 w 5746805"/>
              <a:gd name="connsiteY0" fmla="*/ 151523 h 791491"/>
              <a:gd name="connsiteX1" fmla="*/ 2074344 w 5746805"/>
              <a:gd name="connsiteY1" fmla="*/ 23932 h 791491"/>
              <a:gd name="connsiteX2" fmla="*/ 3679860 w 5746805"/>
              <a:gd name="connsiteY2" fmla="*/ 77095 h 791491"/>
              <a:gd name="connsiteX3" fmla="*/ 5072725 w 5746805"/>
              <a:gd name="connsiteY3" fmla="*/ 757579 h 791491"/>
              <a:gd name="connsiteX4" fmla="*/ 5746805 w 5746805"/>
              <a:gd name="connsiteY4" fmla="*/ 704416 h 791491"/>
              <a:gd name="connsiteX0" fmla="*/ 995 w 5746805"/>
              <a:gd name="connsiteY0" fmla="*/ 145601 h 698494"/>
              <a:gd name="connsiteX1" fmla="*/ 2074344 w 5746805"/>
              <a:gd name="connsiteY1" fmla="*/ 18010 h 698494"/>
              <a:gd name="connsiteX2" fmla="*/ 3679860 w 5746805"/>
              <a:gd name="connsiteY2" fmla="*/ 71173 h 698494"/>
              <a:gd name="connsiteX3" fmla="*/ 5061248 w 5746805"/>
              <a:gd name="connsiteY3" fmla="*/ 613434 h 698494"/>
              <a:gd name="connsiteX4" fmla="*/ 5746805 w 5746805"/>
              <a:gd name="connsiteY4" fmla="*/ 698494 h 698494"/>
              <a:gd name="connsiteX0" fmla="*/ 995 w 5746805"/>
              <a:gd name="connsiteY0" fmla="*/ 145601 h 698494"/>
              <a:gd name="connsiteX1" fmla="*/ 2074344 w 5746805"/>
              <a:gd name="connsiteY1" fmla="*/ 18010 h 698494"/>
              <a:gd name="connsiteX2" fmla="*/ 3679860 w 5746805"/>
              <a:gd name="connsiteY2" fmla="*/ 71173 h 698494"/>
              <a:gd name="connsiteX3" fmla="*/ 4866117 w 5746805"/>
              <a:gd name="connsiteY3" fmla="*/ 517741 h 698494"/>
              <a:gd name="connsiteX4" fmla="*/ 5746805 w 5746805"/>
              <a:gd name="connsiteY4" fmla="*/ 698494 h 698494"/>
              <a:gd name="connsiteX0" fmla="*/ 995 w 5746805"/>
              <a:gd name="connsiteY0" fmla="*/ 180754 h 680484"/>
              <a:gd name="connsiteX1" fmla="*/ 2074344 w 5746805"/>
              <a:gd name="connsiteY1" fmla="*/ 0 h 680484"/>
              <a:gd name="connsiteX2" fmla="*/ 3679860 w 5746805"/>
              <a:gd name="connsiteY2" fmla="*/ 53163 h 680484"/>
              <a:gd name="connsiteX3" fmla="*/ 4866117 w 5746805"/>
              <a:gd name="connsiteY3" fmla="*/ 499731 h 680484"/>
              <a:gd name="connsiteX4" fmla="*/ 5746805 w 5746805"/>
              <a:gd name="connsiteY4" fmla="*/ 680484 h 680484"/>
              <a:gd name="connsiteX0" fmla="*/ 995 w 5746805"/>
              <a:gd name="connsiteY0" fmla="*/ 180754 h 680484"/>
              <a:gd name="connsiteX1" fmla="*/ 2074344 w 5746805"/>
              <a:gd name="connsiteY1" fmla="*/ 0 h 680484"/>
              <a:gd name="connsiteX2" fmla="*/ 4866117 w 5746805"/>
              <a:gd name="connsiteY2" fmla="*/ 499731 h 680484"/>
              <a:gd name="connsiteX3" fmla="*/ 5746805 w 5746805"/>
              <a:gd name="connsiteY3" fmla="*/ 680484 h 680484"/>
              <a:gd name="connsiteX0" fmla="*/ 1134 w 5746944"/>
              <a:gd name="connsiteY0" fmla="*/ 198581 h 698311"/>
              <a:gd name="connsiteX1" fmla="*/ 2074483 w 5746944"/>
              <a:gd name="connsiteY1" fmla="*/ 17827 h 698311"/>
              <a:gd name="connsiteX2" fmla="*/ 4820344 w 5746944"/>
              <a:gd name="connsiteY2" fmla="*/ 379335 h 698311"/>
              <a:gd name="connsiteX3" fmla="*/ 5746944 w 5746944"/>
              <a:gd name="connsiteY3" fmla="*/ 698311 h 698311"/>
              <a:gd name="connsiteX0" fmla="*/ 1134 w 5746944"/>
              <a:gd name="connsiteY0" fmla="*/ 198581 h 698311"/>
              <a:gd name="connsiteX1" fmla="*/ 2074483 w 5746944"/>
              <a:gd name="connsiteY1" fmla="*/ 17827 h 698311"/>
              <a:gd name="connsiteX2" fmla="*/ 4820344 w 5746944"/>
              <a:gd name="connsiteY2" fmla="*/ 379335 h 698311"/>
              <a:gd name="connsiteX3" fmla="*/ 5746944 w 5746944"/>
              <a:gd name="connsiteY3" fmla="*/ 698311 h 698311"/>
              <a:gd name="connsiteX0" fmla="*/ 1140 w 5746950"/>
              <a:gd name="connsiteY0" fmla="*/ 206438 h 706168"/>
              <a:gd name="connsiteX1" fmla="*/ 2074489 w 5746950"/>
              <a:gd name="connsiteY1" fmla="*/ 25684 h 706168"/>
              <a:gd name="connsiteX2" fmla="*/ 4866264 w 5746950"/>
              <a:gd name="connsiteY2" fmla="*/ 493518 h 706168"/>
              <a:gd name="connsiteX3" fmla="*/ 5746950 w 5746950"/>
              <a:gd name="connsiteY3" fmla="*/ 706168 h 706168"/>
              <a:gd name="connsiteX0" fmla="*/ 1134 w 5746944"/>
              <a:gd name="connsiteY0" fmla="*/ 213515 h 734532"/>
              <a:gd name="connsiteX1" fmla="*/ 2074483 w 5746944"/>
              <a:gd name="connsiteY1" fmla="*/ 32761 h 734532"/>
              <a:gd name="connsiteX2" fmla="*/ 4808867 w 5746944"/>
              <a:gd name="connsiteY2" fmla="*/ 596288 h 734532"/>
              <a:gd name="connsiteX3" fmla="*/ 5746944 w 5746944"/>
              <a:gd name="connsiteY3" fmla="*/ 713245 h 734532"/>
              <a:gd name="connsiteX0" fmla="*/ 1133 w 5746943"/>
              <a:gd name="connsiteY0" fmla="*/ 213515 h 713245"/>
              <a:gd name="connsiteX1" fmla="*/ 2074482 w 5746943"/>
              <a:gd name="connsiteY1" fmla="*/ 32761 h 713245"/>
              <a:gd name="connsiteX2" fmla="*/ 4808866 w 5746943"/>
              <a:gd name="connsiteY2" fmla="*/ 596288 h 713245"/>
              <a:gd name="connsiteX3" fmla="*/ 5746943 w 5746943"/>
              <a:gd name="connsiteY3" fmla="*/ 713245 h 713245"/>
              <a:gd name="connsiteX0" fmla="*/ 955 w 5746765"/>
              <a:gd name="connsiteY0" fmla="*/ 186034 h 685764"/>
              <a:gd name="connsiteX1" fmla="*/ 2074304 w 5746765"/>
              <a:gd name="connsiteY1" fmla="*/ 5280 h 685764"/>
              <a:gd name="connsiteX2" fmla="*/ 3283820 w 5746765"/>
              <a:gd name="connsiteY2" fmla="*/ 196669 h 685764"/>
              <a:gd name="connsiteX3" fmla="*/ 4808688 w 5746765"/>
              <a:gd name="connsiteY3" fmla="*/ 568807 h 685764"/>
              <a:gd name="connsiteX4" fmla="*/ 5746765 w 5746765"/>
              <a:gd name="connsiteY4" fmla="*/ 685764 h 685764"/>
              <a:gd name="connsiteX0" fmla="*/ 991 w 5746801"/>
              <a:gd name="connsiteY0" fmla="*/ 182909 h 682639"/>
              <a:gd name="connsiteX1" fmla="*/ 2074340 w 5746801"/>
              <a:gd name="connsiteY1" fmla="*/ 2155 h 682639"/>
              <a:gd name="connsiteX2" fmla="*/ 3639682 w 5746801"/>
              <a:gd name="connsiteY2" fmla="*/ 151013 h 682639"/>
              <a:gd name="connsiteX3" fmla="*/ 4808724 w 5746801"/>
              <a:gd name="connsiteY3" fmla="*/ 565682 h 682639"/>
              <a:gd name="connsiteX4" fmla="*/ 5746801 w 5746801"/>
              <a:gd name="connsiteY4" fmla="*/ 682639 h 682639"/>
              <a:gd name="connsiteX0" fmla="*/ 991 w 5689409"/>
              <a:gd name="connsiteY0" fmla="*/ 182909 h 693271"/>
              <a:gd name="connsiteX1" fmla="*/ 2074340 w 5689409"/>
              <a:gd name="connsiteY1" fmla="*/ 2155 h 693271"/>
              <a:gd name="connsiteX2" fmla="*/ 3639682 w 5689409"/>
              <a:gd name="connsiteY2" fmla="*/ 151013 h 693271"/>
              <a:gd name="connsiteX3" fmla="*/ 4808724 w 5689409"/>
              <a:gd name="connsiteY3" fmla="*/ 565682 h 693271"/>
              <a:gd name="connsiteX4" fmla="*/ 5689409 w 5689409"/>
              <a:gd name="connsiteY4" fmla="*/ 693271 h 693271"/>
              <a:gd name="connsiteX0" fmla="*/ 991 w 5999322"/>
              <a:gd name="connsiteY0" fmla="*/ 182909 h 1193001"/>
              <a:gd name="connsiteX1" fmla="*/ 2074340 w 5999322"/>
              <a:gd name="connsiteY1" fmla="*/ 2155 h 1193001"/>
              <a:gd name="connsiteX2" fmla="*/ 3639682 w 5999322"/>
              <a:gd name="connsiteY2" fmla="*/ 151013 h 1193001"/>
              <a:gd name="connsiteX3" fmla="*/ 4808724 w 5999322"/>
              <a:gd name="connsiteY3" fmla="*/ 565682 h 1193001"/>
              <a:gd name="connsiteX4" fmla="*/ 5999322 w 5999322"/>
              <a:gd name="connsiteY4" fmla="*/ 1193001 h 1193001"/>
              <a:gd name="connsiteX0" fmla="*/ 991 w 5999322"/>
              <a:gd name="connsiteY0" fmla="*/ 182909 h 1193001"/>
              <a:gd name="connsiteX1" fmla="*/ 2074340 w 5999322"/>
              <a:gd name="connsiteY1" fmla="*/ 2155 h 1193001"/>
              <a:gd name="connsiteX2" fmla="*/ 3639682 w 5999322"/>
              <a:gd name="connsiteY2" fmla="*/ 151013 h 1193001"/>
              <a:gd name="connsiteX3" fmla="*/ 4854637 w 5999322"/>
              <a:gd name="connsiteY3" fmla="*/ 799599 h 1193001"/>
              <a:gd name="connsiteX4" fmla="*/ 5999322 w 5999322"/>
              <a:gd name="connsiteY4" fmla="*/ 1193001 h 1193001"/>
              <a:gd name="connsiteX0" fmla="*/ 991 w 5999322"/>
              <a:gd name="connsiteY0" fmla="*/ 182909 h 1193001"/>
              <a:gd name="connsiteX1" fmla="*/ 2074340 w 5999322"/>
              <a:gd name="connsiteY1" fmla="*/ 2155 h 1193001"/>
              <a:gd name="connsiteX2" fmla="*/ 3639682 w 5999322"/>
              <a:gd name="connsiteY2" fmla="*/ 151013 h 1193001"/>
              <a:gd name="connsiteX3" fmla="*/ 4923507 w 5999322"/>
              <a:gd name="connsiteY3" fmla="*/ 916557 h 1193001"/>
              <a:gd name="connsiteX4" fmla="*/ 5999322 w 5999322"/>
              <a:gd name="connsiteY4" fmla="*/ 1193001 h 1193001"/>
              <a:gd name="connsiteX0" fmla="*/ 991 w 6056714"/>
              <a:gd name="connsiteY0" fmla="*/ 182909 h 1203633"/>
              <a:gd name="connsiteX1" fmla="*/ 2074340 w 6056714"/>
              <a:gd name="connsiteY1" fmla="*/ 2155 h 1203633"/>
              <a:gd name="connsiteX2" fmla="*/ 3639682 w 6056714"/>
              <a:gd name="connsiteY2" fmla="*/ 151013 h 1203633"/>
              <a:gd name="connsiteX3" fmla="*/ 4923507 w 6056714"/>
              <a:gd name="connsiteY3" fmla="*/ 916557 h 1203633"/>
              <a:gd name="connsiteX4" fmla="*/ 6056714 w 6056714"/>
              <a:gd name="connsiteY4" fmla="*/ 1203633 h 1203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6714" h="1203633">
                <a:moveTo>
                  <a:pt x="991" y="182909"/>
                </a:moveTo>
                <a:cubicBezTo>
                  <a:pt x="-44198" y="-47463"/>
                  <a:pt x="1467892" y="7471"/>
                  <a:pt x="2074340" y="2155"/>
                </a:cubicBezTo>
                <a:cubicBezTo>
                  <a:pt x="2680789" y="-3161"/>
                  <a:pt x="3183951" y="57092"/>
                  <a:pt x="3639682" y="151013"/>
                </a:cubicBezTo>
                <a:cubicBezTo>
                  <a:pt x="4095413" y="244934"/>
                  <a:pt x="4520668" y="741120"/>
                  <a:pt x="4923507" y="916557"/>
                </a:cubicBezTo>
                <a:cubicBezTo>
                  <a:pt x="5326346" y="1091994"/>
                  <a:pt x="5890137" y="1189456"/>
                  <a:pt x="6056714" y="1203633"/>
                </a:cubicBezTo>
              </a:path>
            </a:pathLst>
          </a:custGeom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stCxn id="10" idx="0"/>
            <a:endCxn id="12" idx="2"/>
          </p:cNvCxnSpPr>
          <p:nvPr/>
        </p:nvCxnSpPr>
        <p:spPr>
          <a:xfrm flipV="1">
            <a:off x="1563231" y="2407496"/>
            <a:ext cx="0" cy="1141928"/>
          </a:xfrm>
          <a:prstGeom prst="straightConnector1">
            <a:avLst/>
          </a:prstGeom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3"/>
            <a:endCxn id="13" idx="1"/>
          </p:cNvCxnSpPr>
          <p:nvPr/>
        </p:nvCxnSpPr>
        <p:spPr>
          <a:xfrm flipV="1">
            <a:off x="2151059" y="3706132"/>
            <a:ext cx="2614734" cy="278040"/>
          </a:xfrm>
          <a:prstGeom prst="straightConnector1">
            <a:avLst/>
          </a:prstGeom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3183934" y="3595512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sp useBgFill="1"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/>
          <p:cNvSpPr/>
          <p:nvPr/>
        </p:nvSpPr>
        <p:spPr>
          <a:xfrm>
            <a:off x="4573257" y="4849058"/>
            <a:ext cx="2816678" cy="1714279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3020765" y="4434976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0" idx="3"/>
            <a:endCxn id="11" idx="2"/>
          </p:cNvCxnSpPr>
          <p:nvPr/>
        </p:nvCxnSpPr>
        <p:spPr>
          <a:xfrm>
            <a:off x="2151059" y="3984172"/>
            <a:ext cx="2430935" cy="1722026"/>
          </a:xfrm>
          <a:prstGeom prst="straightConnector1">
            <a:avLst/>
          </a:prstGeom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5427909" y="4538986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11" idx="3"/>
            <a:endCxn id="13" idx="2"/>
          </p:cNvCxnSpPr>
          <p:nvPr/>
        </p:nvCxnSpPr>
        <p:spPr>
          <a:xfrm flipV="1">
            <a:off x="5981596" y="4277595"/>
            <a:ext cx="282184" cy="669478"/>
          </a:xfrm>
          <a:prstGeom prst="straightConnector1">
            <a:avLst/>
          </a:prstGeom>
          <a:ln w="7620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137" name="Picture 10" descr="http://www.mathworks.com/cmsimages/92153_wtn_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013" y="5344500"/>
            <a:ext cx="2114548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08148"/>
            <a:ext cx="9905998" cy="1478570"/>
          </a:xfrm>
        </p:spPr>
        <p:txBody>
          <a:bodyPr anchor="t"/>
          <a:lstStyle/>
          <a:p>
            <a:r>
              <a:rPr lang="en-US" dirty="0" smtClean="0"/>
              <a:t>Thing Speak Solution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C6D81-E176-44AD-8CCF-37DCD5E58553}" type="datetime1">
              <a:rPr lang="en-US" smtClean="0"/>
              <a:t>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IoT Temperature Sensor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758820" y="3294810"/>
            <a:ext cx="1608823" cy="2588463"/>
          </a:xfrm>
          <a:prstGeom prst="roundRect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IoT</a:t>
            </a:r>
            <a:r>
              <a:rPr lang="en-US" sz="2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Sensor</a:t>
            </a:r>
            <a:endParaRPr 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081538" y="4976439"/>
            <a:ext cx="963386" cy="44903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DHT11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975403" y="3549424"/>
            <a:ext cx="1175656" cy="86949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ESP8266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765793" y="3134669"/>
            <a:ext cx="2995974" cy="1142926"/>
          </a:xfrm>
          <a:prstGeom prst="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smtClean="0"/>
              <a:t>PC</a:t>
            </a:r>
          </a:p>
        </p:txBody>
      </p:sp>
      <p:cxnSp>
        <p:nvCxnSpPr>
          <p:cNvPr id="38" name="Straight Arrow Connector 37"/>
          <p:cNvCxnSpPr>
            <a:stCxn id="9" idx="0"/>
            <a:endCxn id="10" idx="2"/>
          </p:cNvCxnSpPr>
          <p:nvPr/>
        </p:nvCxnSpPr>
        <p:spPr>
          <a:xfrm flipV="1">
            <a:off x="1563231" y="4418920"/>
            <a:ext cx="0" cy="557519"/>
          </a:xfrm>
          <a:prstGeom prst="straightConnector1">
            <a:avLst/>
          </a:prstGeom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102" name="Picture 4" descr="http://esp8266.ru/wp-content/uploads/espressif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00" y="3914284"/>
            <a:ext cx="645683" cy="64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18" descr="https://upload.wikimedia.org/wikipedia/commons/5/53/Google_Chrome_Material_Icon-450x45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868" y="3440441"/>
            <a:ext cx="798367" cy="79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20" descr="https://www.mozilla.org/media/img/styleguide/identity/firefox/guidelines-logo.7ea045a4e288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780" y="3476358"/>
            <a:ext cx="760967" cy="77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22" descr="http://www.underconsideration.com/brandnew/archives/microsoft_edge_logo_detail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292" y="3491354"/>
            <a:ext cx="627204" cy="68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34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/>
          <p:cNvCxnSpPr>
            <a:stCxn id="10" idx="3"/>
            <a:endCxn id="13" idx="1"/>
          </p:cNvCxnSpPr>
          <p:nvPr/>
        </p:nvCxnSpPr>
        <p:spPr>
          <a:xfrm flipV="1">
            <a:off x="2151059" y="3706132"/>
            <a:ext cx="2614734" cy="278040"/>
          </a:xfrm>
          <a:prstGeom prst="straightConnector1">
            <a:avLst/>
          </a:prstGeom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3183934" y="3595512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sp>
        <p:nvSpPr>
          <p:cNvPr id="55" name="Cloud 54"/>
          <p:cNvSpPr/>
          <p:nvPr/>
        </p:nvSpPr>
        <p:spPr>
          <a:xfrm>
            <a:off x="7954026" y="716476"/>
            <a:ext cx="4085361" cy="5166797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7" name="Curved Connector 166"/>
          <p:cNvCxnSpPr>
            <a:stCxn id="163" idx="1"/>
            <a:endCxn id="13" idx="3"/>
          </p:cNvCxnSpPr>
          <p:nvPr/>
        </p:nvCxnSpPr>
        <p:spPr>
          <a:xfrm rot="10800000">
            <a:off x="7761768" y="3706133"/>
            <a:ext cx="1190589" cy="696149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1" name="Curved Connector 130"/>
          <p:cNvCxnSpPr>
            <a:stCxn id="128" idx="2"/>
            <a:endCxn id="163" idx="0"/>
          </p:cNvCxnSpPr>
          <p:nvPr/>
        </p:nvCxnSpPr>
        <p:spPr>
          <a:xfrm rot="16200000" flipH="1">
            <a:off x="9272632" y="3424165"/>
            <a:ext cx="709128" cy="187477"/>
          </a:xfrm>
          <a:prstGeom prst="curvedConnector3">
            <a:avLst/>
          </a:prstGeom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3" name="Rounded Rectangle 162"/>
          <p:cNvSpPr/>
          <p:nvPr/>
        </p:nvSpPr>
        <p:spPr>
          <a:xfrm>
            <a:off x="8952356" y="3872468"/>
            <a:ext cx="1537158" cy="1059625"/>
          </a:xfrm>
          <a:prstGeom prst="roundRect">
            <a:avLst/>
          </a:prstGeom>
          <a:ln w="57150">
            <a:prstDash val="sysDot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accent5"/>
                </a:solidFill>
              </a:rPr>
              <a:t>Visualization</a:t>
            </a:r>
          </a:p>
          <a:p>
            <a:pPr algn="ctr"/>
            <a:r>
              <a:rPr lang="en-US" dirty="0">
                <a:solidFill>
                  <a:schemeClr val="accent5"/>
                </a:solidFill>
              </a:rPr>
              <a:t>?</a:t>
            </a:r>
          </a:p>
        </p:txBody>
      </p:sp>
      <p:sp>
        <p:nvSpPr>
          <p:cNvPr id="128" name="Rounded Rectangle 127"/>
          <p:cNvSpPr/>
          <p:nvPr/>
        </p:nvSpPr>
        <p:spPr>
          <a:xfrm>
            <a:off x="8866794" y="2103715"/>
            <a:ext cx="1333327" cy="1059625"/>
          </a:xfrm>
          <a:prstGeom prst="roundRect">
            <a:avLst/>
          </a:prstGeom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accent5"/>
                </a:solidFill>
              </a:rPr>
              <a:t>Event Hub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4147" name="Picture 12" descr="http://blog.sysfore.com/wp-content/uploads/2014/12/Event-Hub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6728" y="2500023"/>
            <a:ext cx="573457" cy="57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6" name="Picture 8" descr="http://www.avtex.com/~/media/base/avtex%20public/logos/windows-azure-logo.ashx?la=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6465" y="1430483"/>
            <a:ext cx="249555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sp>
        <p:nvSpPr>
          <p:cNvPr id="183" name="TextBox 182"/>
          <p:cNvSpPr txBox="1"/>
          <p:nvPr/>
        </p:nvSpPr>
        <p:spPr>
          <a:xfrm>
            <a:off x="7481554" y="1919049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AMQP</a:t>
            </a:r>
            <a:endParaRPr lang="en-US" dirty="0"/>
          </a:p>
        </p:txBody>
      </p:sp>
      <p:sp>
        <p:nvSpPr>
          <p:cNvPr id="4191" name="Freeform 4190"/>
          <p:cNvSpPr/>
          <p:nvPr/>
        </p:nvSpPr>
        <p:spPr>
          <a:xfrm>
            <a:off x="3199409" y="1390708"/>
            <a:ext cx="5610459" cy="1203633"/>
          </a:xfrm>
          <a:custGeom>
            <a:avLst/>
            <a:gdLst>
              <a:gd name="connsiteX0" fmla="*/ 23154 w 5126782"/>
              <a:gd name="connsiteY0" fmla="*/ 563034 h 819715"/>
              <a:gd name="connsiteX1" fmla="*/ 576047 w 5126782"/>
              <a:gd name="connsiteY1" fmla="*/ 31406 h 819715"/>
              <a:gd name="connsiteX2" fmla="*/ 3882773 w 5126782"/>
              <a:gd name="connsiteY2" fmla="*/ 137732 h 819715"/>
              <a:gd name="connsiteX3" fmla="*/ 4499461 w 5126782"/>
              <a:gd name="connsiteY3" fmla="*/ 765053 h 819715"/>
              <a:gd name="connsiteX4" fmla="*/ 5126782 w 5126782"/>
              <a:gd name="connsiteY4" fmla="*/ 796950 h 819715"/>
              <a:gd name="connsiteX0" fmla="*/ 1673 w 5105301"/>
              <a:gd name="connsiteY0" fmla="*/ 563034 h 819715"/>
              <a:gd name="connsiteX1" fmla="*/ 1479599 w 5105301"/>
              <a:gd name="connsiteY1" fmla="*/ 31406 h 819715"/>
              <a:gd name="connsiteX2" fmla="*/ 3861292 w 5105301"/>
              <a:gd name="connsiteY2" fmla="*/ 137732 h 819715"/>
              <a:gd name="connsiteX3" fmla="*/ 4477980 w 5105301"/>
              <a:gd name="connsiteY3" fmla="*/ 765053 h 819715"/>
              <a:gd name="connsiteX4" fmla="*/ 5105301 w 5105301"/>
              <a:gd name="connsiteY4" fmla="*/ 796950 h 819715"/>
              <a:gd name="connsiteX0" fmla="*/ 1625 w 5137150"/>
              <a:gd name="connsiteY0" fmla="*/ 585865 h 821280"/>
              <a:gd name="connsiteX1" fmla="*/ 1511448 w 5137150"/>
              <a:gd name="connsiteY1" fmla="*/ 32971 h 821280"/>
              <a:gd name="connsiteX2" fmla="*/ 3893141 w 5137150"/>
              <a:gd name="connsiteY2" fmla="*/ 139297 h 821280"/>
              <a:gd name="connsiteX3" fmla="*/ 4509829 w 5137150"/>
              <a:gd name="connsiteY3" fmla="*/ 766618 h 821280"/>
              <a:gd name="connsiteX4" fmla="*/ 5137150 w 5137150"/>
              <a:gd name="connsiteY4" fmla="*/ 798515 h 821280"/>
              <a:gd name="connsiteX0" fmla="*/ 1432 w 5136957"/>
              <a:gd name="connsiteY0" fmla="*/ 605472 h 844764"/>
              <a:gd name="connsiteX1" fmla="*/ 1511255 w 5136957"/>
              <a:gd name="connsiteY1" fmla="*/ 52578 h 844764"/>
              <a:gd name="connsiteX2" fmla="*/ 3116771 w 5136957"/>
              <a:gd name="connsiteY2" fmla="*/ 105741 h 844764"/>
              <a:gd name="connsiteX3" fmla="*/ 4509636 w 5136957"/>
              <a:gd name="connsiteY3" fmla="*/ 786225 h 844764"/>
              <a:gd name="connsiteX4" fmla="*/ 5136957 w 5136957"/>
              <a:gd name="connsiteY4" fmla="*/ 818122 h 844764"/>
              <a:gd name="connsiteX0" fmla="*/ 1432 w 5126324"/>
              <a:gd name="connsiteY0" fmla="*/ 605472 h 881918"/>
              <a:gd name="connsiteX1" fmla="*/ 1511255 w 5126324"/>
              <a:gd name="connsiteY1" fmla="*/ 52578 h 881918"/>
              <a:gd name="connsiteX2" fmla="*/ 3116771 w 5126324"/>
              <a:gd name="connsiteY2" fmla="*/ 105741 h 881918"/>
              <a:gd name="connsiteX3" fmla="*/ 4509636 w 5126324"/>
              <a:gd name="connsiteY3" fmla="*/ 786225 h 881918"/>
              <a:gd name="connsiteX4" fmla="*/ 5126324 w 5126324"/>
              <a:gd name="connsiteY4" fmla="*/ 881918 h 881918"/>
              <a:gd name="connsiteX0" fmla="*/ 995 w 5689413"/>
              <a:gd name="connsiteY0" fmla="*/ 151523 h 853272"/>
              <a:gd name="connsiteX1" fmla="*/ 2074344 w 5689413"/>
              <a:gd name="connsiteY1" fmla="*/ 23932 h 853272"/>
              <a:gd name="connsiteX2" fmla="*/ 3679860 w 5689413"/>
              <a:gd name="connsiteY2" fmla="*/ 77095 h 853272"/>
              <a:gd name="connsiteX3" fmla="*/ 5072725 w 5689413"/>
              <a:gd name="connsiteY3" fmla="*/ 757579 h 853272"/>
              <a:gd name="connsiteX4" fmla="*/ 5689413 w 5689413"/>
              <a:gd name="connsiteY4" fmla="*/ 853272 h 853272"/>
              <a:gd name="connsiteX0" fmla="*/ 995 w 5746805"/>
              <a:gd name="connsiteY0" fmla="*/ 151523 h 791491"/>
              <a:gd name="connsiteX1" fmla="*/ 2074344 w 5746805"/>
              <a:gd name="connsiteY1" fmla="*/ 23932 h 791491"/>
              <a:gd name="connsiteX2" fmla="*/ 3679860 w 5746805"/>
              <a:gd name="connsiteY2" fmla="*/ 77095 h 791491"/>
              <a:gd name="connsiteX3" fmla="*/ 5072725 w 5746805"/>
              <a:gd name="connsiteY3" fmla="*/ 757579 h 791491"/>
              <a:gd name="connsiteX4" fmla="*/ 5746805 w 5746805"/>
              <a:gd name="connsiteY4" fmla="*/ 704416 h 791491"/>
              <a:gd name="connsiteX0" fmla="*/ 995 w 5746805"/>
              <a:gd name="connsiteY0" fmla="*/ 145601 h 698494"/>
              <a:gd name="connsiteX1" fmla="*/ 2074344 w 5746805"/>
              <a:gd name="connsiteY1" fmla="*/ 18010 h 698494"/>
              <a:gd name="connsiteX2" fmla="*/ 3679860 w 5746805"/>
              <a:gd name="connsiteY2" fmla="*/ 71173 h 698494"/>
              <a:gd name="connsiteX3" fmla="*/ 5061248 w 5746805"/>
              <a:gd name="connsiteY3" fmla="*/ 613434 h 698494"/>
              <a:gd name="connsiteX4" fmla="*/ 5746805 w 5746805"/>
              <a:gd name="connsiteY4" fmla="*/ 698494 h 698494"/>
              <a:gd name="connsiteX0" fmla="*/ 995 w 5746805"/>
              <a:gd name="connsiteY0" fmla="*/ 145601 h 698494"/>
              <a:gd name="connsiteX1" fmla="*/ 2074344 w 5746805"/>
              <a:gd name="connsiteY1" fmla="*/ 18010 h 698494"/>
              <a:gd name="connsiteX2" fmla="*/ 3679860 w 5746805"/>
              <a:gd name="connsiteY2" fmla="*/ 71173 h 698494"/>
              <a:gd name="connsiteX3" fmla="*/ 4866117 w 5746805"/>
              <a:gd name="connsiteY3" fmla="*/ 517741 h 698494"/>
              <a:gd name="connsiteX4" fmla="*/ 5746805 w 5746805"/>
              <a:gd name="connsiteY4" fmla="*/ 698494 h 698494"/>
              <a:gd name="connsiteX0" fmla="*/ 995 w 5746805"/>
              <a:gd name="connsiteY0" fmla="*/ 180754 h 680484"/>
              <a:gd name="connsiteX1" fmla="*/ 2074344 w 5746805"/>
              <a:gd name="connsiteY1" fmla="*/ 0 h 680484"/>
              <a:gd name="connsiteX2" fmla="*/ 3679860 w 5746805"/>
              <a:gd name="connsiteY2" fmla="*/ 53163 h 680484"/>
              <a:gd name="connsiteX3" fmla="*/ 4866117 w 5746805"/>
              <a:gd name="connsiteY3" fmla="*/ 499731 h 680484"/>
              <a:gd name="connsiteX4" fmla="*/ 5746805 w 5746805"/>
              <a:gd name="connsiteY4" fmla="*/ 680484 h 680484"/>
              <a:gd name="connsiteX0" fmla="*/ 995 w 5746805"/>
              <a:gd name="connsiteY0" fmla="*/ 180754 h 680484"/>
              <a:gd name="connsiteX1" fmla="*/ 2074344 w 5746805"/>
              <a:gd name="connsiteY1" fmla="*/ 0 h 680484"/>
              <a:gd name="connsiteX2" fmla="*/ 4866117 w 5746805"/>
              <a:gd name="connsiteY2" fmla="*/ 499731 h 680484"/>
              <a:gd name="connsiteX3" fmla="*/ 5746805 w 5746805"/>
              <a:gd name="connsiteY3" fmla="*/ 680484 h 680484"/>
              <a:gd name="connsiteX0" fmla="*/ 1134 w 5746944"/>
              <a:gd name="connsiteY0" fmla="*/ 198581 h 698311"/>
              <a:gd name="connsiteX1" fmla="*/ 2074483 w 5746944"/>
              <a:gd name="connsiteY1" fmla="*/ 17827 h 698311"/>
              <a:gd name="connsiteX2" fmla="*/ 4820344 w 5746944"/>
              <a:gd name="connsiteY2" fmla="*/ 379335 h 698311"/>
              <a:gd name="connsiteX3" fmla="*/ 5746944 w 5746944"/>
              <a:gd name="connsiteY3" fmla="*/ 698311 h 698311"/>
              <a:gd name="connsiteX0" fmla="*/ 1134 w 5746944"/>
              <a:gd name="connsiteY0" fmla="*/ 198581 h 698311"/>
              <a:gd name="connsiteX1" fmla="*/ 2074483 w 5746944"/>
              <a:gd name="connsiteY1" fmla="*/ 17827 h 698311"/>
              <a:gd name="connsiteX2" fmla="*/ 4820344 w 5746944"/>
              <a:gd name="connsiteY2" fmla="*/ 379335 h 698311"/>
              <a:gd name="connsiteX3" fmla="*/ 5746944 w 5746944"/>
              <a:gd name="connsiteY3" fmla="*/ 698311 h 698311"/>
              <a:gd name="connsiteX0" fmla="*/ 1140 w 5746950"/>
              <a:gd name="connsiteY0" fmla="*/ 206438 h 706168"/>
              <a:gd name="connsiteX1" fmla="*/ 2074489 w 5746950"/>
              <a:gd name="connsiteY1" fmla="*/ 25684 h 706168"/>
              <a:gd name="connsiteX2" fmla="*/ 4866264 w 5746950"/>
              <a:gd name="connsiteY2" fmla="*/ 493518 h 706168"/>
              <a:gd name="connsiteX3" fmla="*/ 5746950 w 5746950"/>
              <a:gd name="connsiteY3" fmla="*/ 706168 h 706168"/>
              <a:gd name="connsiteX0" fmla="*/ 1134 w 5746944"/>
              <a:gd name="connsiteY0" fmla="*/ 213515 h 734532"/>
              <a:gd name="connsiteX1" fmla="*/ 2074483 w 5746944"/>
              <a:gd name="connsiteY1" fmla="*/ 32761 h 734532"/>
              <a:gd name="connsiteX2" fmla="*/ 4808867 w 5746944"/>
              <a:gd name="connsiteY2" fmla="*/ 596288 h 734532"/>
              <a:gd name="connsiteX3" fmla="*/ 5746944 w 5746944"/>
              <a:gd name="connsiteY3" fmla="*/ 713245 h 734532"/>
              <a:gd name="connsiteX0" fmla="*/ 1133 w 5746943"/>
              <a:gd name="connsiteY0" fmla="*/ 213515 h 713245"/>
              <a:gd name="connsiteX1" fmla="*/ 2074482 w 5746943"/>
              <a:gd name="connsiteY1" fmla="*/ 32761 h 713245"/>
              <a:gd name="connsiteX2" fmla="*/ 4808866 w 5746943"/>
              <a:gd name="connsiteY2" fmla="*/ 596288 h 713245"/>
              <a:gd name="connsiteX3" fmla="*/ 5746943 w 5746943"/>
              <a:gd name="connsiteY3" fmla="*/ 713245 h 713245"/>
              <a:gd name="connsiteX0" fmla="*/ 955 w 5746765"/>
              <a:gd name="connsiteY0" fmla="*/ 186034 h 685764"/>
              <a:gd name="connsiteX1" fmla="*/ 2074304 w 5746765"/>
              <a:gd name="connsiteY1" fmla="*/ 5280 h 685764"/>
              <a:gd name="connsiteX2" fmla="*/ 3283820 w 5746765"/>
              <a:gd name="connsiteY2" fmla="*/ 196669 h 685764"/>
              <a:gd name="connsiteX3" fmla="*/ 4808688 w 5746765"/>
              <a:gd name="connsiteY3" fmla="*/ 568807 h 685764"/>
              <a:gd name="connsiteX4" fmla="*/ 5746765 w 5746765"/>
              <a:gd name="connsiteY4" fmla="*/ 685764 h 685764"/>
              <a:gd name="connsiteX0" fmla="*/ 991 w 5746801"/>
              <a:gd name="connsiteY0" fmla="*/ 182909 h 682639"/>
              <a:gd name="connsiteX1" fmla="*/ 2074340 w 5746801"/>
              <a:gd name="connsiteY1" fmla="*/ 2155 h 682639"/>
              <a:gd name="connsiteX2" fmla="*/ 3639682 w 5746801"/>
              <a:gd name="connsiteY2" fmla="*/ 151013 h 682639"/>
              <a:gd name="connsiteX3" fmla="*/ 4808724 w 5746801"/>
              <a:gd name="connsiteY3" fmla="*/ 565682 h 682639"/>
              <a:gd name="connsiteX4" fmla="*/ 5746801 w 5746801"/>
              <a:gd name="connsiteY4" fmla="*/ 682639 h 682639"/>
              <a:gd name="connsiteX0" fmla="*/ 991 w 5689409"/>
              <a:gd name="connsiteY0" fmla="*/ 182909 h 693271"/>
              <a:gd name="connsiteX1" fmla="*/ 2074340 w 5689409"/>
              <a:gd name="connsiteY1" fmla="*/ 2155 h 693271"/>
              <a:gd name="connsiteX2" fmla="*/ 3639682 w 5689409"/>
              <a:gd name="connsiteY2" fmla="*/ 151013 h 693271"/>
              <a:gd name="connsiteX3" fmla="*/ 4808724 w 5689409"/>
              <a:gd name="connsiteY3" fmla="*/ 565682 h 693271"/>
              <a:gd name="connsiteX4" fmla="*/ 5689409 w 5689409"/>
              <a:gd name="connsiteY4" fmla="*/ 693271 h 693271"/>
              <a:gd name="connsiteX0" fmla="*/ 991 w 5999322"/>
              <a:gd name="connsiteY0" fmla="*/ 182909 h 1193001"/>
              <a:gd name="connsiteX1" fmla="*/ 2074340 w 5999322"/>
              <a:gd name="connsiteY1" fmla="*/ 2155 h 1193001"/>
              <a:gd name="connsiteX2" fmla="*/ 3639682 w 5999322"/>
              <a:gd name="connsiteY2" fmla="*/ 151013 h 1193001"/>
              <a:gd name="connsiteX3" fmla="*/ 4808724 w 5999322"/>
              <a:gd name="connsiteY3" fmla="*/ 565682 h 1193001"/>
              <a:gd name="connsiteX4" fmla="*/ 5999322 w 5999322"/>
              <a:gd name="connsiteY4" fmla="*/ 1193001 h 1193001"/>
              <a:gd name="connsiteX0" fmla="*/ 991 w 5999322"/>
              <a:gd name="connsiteY0" fmla="*/ 182909 h 1193001"/>
              <a:gd name="connsiteX1" fmla="*/ 2074340 w 5999322"/>
              <a:gd name="connsiteY1" fmla="*/ 2155 h 1193001"/>
              <a:gd name="connsiteX2" fmla="*/ 3639682 w 5999322"/>
              <a:gd name="connsiteY2" fmla="*/ 151013 h 1193001"/>
              <a:gd name="connsiteX3" fmla="*/ 4854637 w 5999322"/>
              <a:gd name="connsiteY3" fmla="*/ 799599 h 1193001"/>
              <a:gd name="connsiteX4" fmla="*/ 5999322 w 5999322"/>
              <a:gd name="connsiteY4" fmla="*/ 1193001 h 1193001"/>
              <a:gd name="connsiteX0" fmla="*/ 991 w 5999322"/>
              <a:gd name="connsiteY0" fmla="*/ 182909 h 1193001"/>
              <a:gd name="connsiteX1" fmla="*/ 2074340 w 5999322"/>
              <a:gd name="connsiteY1" fmla="*/ 2155 h 1193001"/>
              <a:gd name="connsiteX2" fmla="*/ 3639682 w 5999322"/>
              <a:gd name="connsiteY2" fmla="*/ 151013 h 1193001"/>
              <a:gd name="connsiteX3" fmla="*/ 4923507 w 5999322"/>
              <a:gd name="connsiteY3" fmla="*/ 916557 h 1193001"/>
              <a:gd name="connsiteX4" fmla="*/ 5999322 w 5999322"/>
              <a:gd name="connsiteY4" fmla="*/ 1193001 h 1193001"/>
              <a:gd name="connsiteX0" fmla="*/ 991 w 6056714"/>
              <a:gd name="connsiteY0" fmla="*/ 182909 h 1203633"/>
              <a:gd name="connsiteX1" fmla="*/ 2074340 w 6056714"/>
              <a:gd name="connsiteY1" fmla="*/ 2155 h 1203633"/>
              <a:gd name="connsiteX2" fmla="*/ 3639682 w 6056714"/>
              <a:gd name="connsiteY2" fmla="*/ 151013 h 1203633"/>
              <a:gd name="connsiteX3" fmla="*/ 4923507 w 6056714"/>
              <a:gd name="connsiteY3" fmla="*/ 916557 h 1203633"/>
              <a:gd name="connsiteX4" fmla="*/ 6056714 w 6056714"/>
              <a:gd name="connsiteY4" fmla="*/ 1203633 h 1203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6714" h="1203633">
                <a:moveTo>
                  <a:pt x="991" y="182909"/>
                </a:moveTo>
                <a:cubicBezTo>
                  <a:pt x="-44198" y="-47463"/>
                  <a:pt x="1467892" y="7471"/>
                  <a:pt x="2074340" y="2155"/>
                </a:cubicBezTo>
                <a:cubicBezTo>
                  <a:pt x="2680789" y="-3161"/>
                  <a:pt x="3183951" y="57092"/>
                  <a:pt x="3639682" y="151013"/>
                </a:cubicBezTo>
                <a:cubicBezTo>
                  <a:pt x="4095413" y="244934"/>
                  <a:pt x="4520668" y="741120"/>
                  <a:pt x="4923507" y="916557"/>
                </a:cubicBezTo>
                <a:cubicBezTo>
                  <a:pt x="5326346" y="1091994"/>
                  <a:pt x="5890137" y="1189456"/>
                  <a:pt x="6056714" y="1203633"/>
                </a:cubicBezTo>
              </a:path>
            </a:pathLst>
          </a:custGeom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/>
          <p:cNvSpPr/>
          <p:nvPr/>
        </p:nvSpPr>
        <p:spPr>
          <a:xfrm>
            <a:off x="4573257" y="4849058"/>
            <a:ext cx="2816678" cy="1714279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3020765" y="4434976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0" idx="3"/>
            <a:endCxn id="11" idx="2"/>
          </p:cNvCxnSpPr>
          <p:nvPr/>
        </p:nvCxnSpPr>
        <p:spPr>
          <a:xfrm>
            <a:off x="2151059" y="3984172"/>
            <a:ext cx="2430935" cy="1722026"/>
          </a:xfrm>
          <a:prstGeom prst="straightConnector1">
            <a:avLst/>
          </a:prstGeom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5427909" y="4538986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11" idx="3"/>
            <a:endCxn id="13" idx="2"/>
          </p:cNvCxnSpPr>
          <p:nvPr/>
        </p:nvCxnSpPr>
        <p:spPr>
          <a:xfrm flipV="1">
            <a:off x="5981596" y="4277595"/>
            <a:ext cx="282184" cy="669478"/>
          </a:xfrm>
          <a:prstGeom prst="straightConnector1">
            <a:avLst/>
          </a:prstGeom>
          <a:ln w="7620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137" name="Picture 10" descr="http://www.mathworks.com/cmsimages/92153_wtn_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013" y="5344500"/>
            <a:ext cx="2114548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4" name="TextBox 4163"/>
          <p:cNvSpPr txBox="1"/>
          <p:nvPr/>
        </p:nvSpPr>
        <p:spPr>
          <a:xfrm>
            <a:off x="1571958" y="2838285"/>
            <a:ext cx="740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MQTT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758820" y="685470"/>
            <a:ext cx="6349291" cy="1921638"/>
          </a:xfrm>
          <a:prstGeom prst="roundRect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Field Gateway (Raspberry Pi)</a:t>
            </a:r>
            <a:endParaRPr lang="en-US" sz="2400" dirty="0">
              <a:ln w="0"/>
              <a:solidFill>
                <a:schemeClr val="accent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5473238" y="2674760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29" idx="2"/>
            <a:endCxn id="13" idx="0"/>
          </p:cNvCxnSpPr>
          <p:nvPr/>
        </p:nvCxnSpPr>
        <p:spPr>
          <a:xfrm>
            <a:off x="6224101" y="2438835"/>
            <a:ext cx="39679" cy="695834"/>
          </a:xfrm>
          <a:prstGeom prst="straightConnector1">
            <a:avLst/>
          </a:prstGeom>
          <a:ln w="762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5613075" y="1698163"/>
            <a:ext cx="1222051" cy="74067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27" idx="4"/>
            <a:endCxn id="29" idx="1"/>
          </p:cNvCxnSpPr>
          <p:nvPr/>
        </p:nvCxnSpPr>
        <p:spPr>
          <a:xfrm>
            <a:off x="5185604" y="2067978"/>
            <a:ext cx="427471" cy="521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Flowchart: Magnetic Disk 26"/>
          <p:cNvSpPr/>
          <p:nvPr/>
        </p:nvSpPr>
        <p:spPr>
          <a:xfrm>
            <a:off x="4187413" y="1715311"/>
            <a:ext cx="998191" cy="705333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cxnSp>
        <p:nvCxnSpPr>
          <p:cNvPr id="44" name="Straight Arrow Connector 43"/>
          <p:cNvCxnSpPr>
            <a:stCxn id="26" idx="3"/>
            <a:endCxn id="27" idx="2"/>
          </p:cNvCxnSpPr>
          <p:nvPr/>
        </p:nvCxnSpPr>
        <p:spPr>
          <a:xfrm>
            <a:off x="3759942" y="1948788"/>
            <a:ext cx="427471" cy="119190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2622058" y="1539475"/>
            <a:ext cx="1137884" cy="81862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MQTT Processor</a:t>
            </a:r>
            <a:endParaRPr lang="en-US" dirty="0"/>
          </a:p>
        </p:txBody>
      </p:sp>
      <p:cxnSp>
        <p:nvCxnSpPr>
          <p:cNvPr id="41" name="Straight Arrow Connector 40"/>
          <p:cNvCxnSpPr>
            <a:stCxn id="12" idx="3"/>
            <a:endCxn id="26" idx="1"/>
          </p:cNvCxnSpPr>
          <p:nvPr/>
        </p:nvCxnSpPr>
        <p:spPr>
          <a:xfrm>
            <a:off x="2212799" y="1945203"/>
            <a:ext cx="409259" cy="3585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913663" y="1482910"/>
            <a:ext cx="1299136" cy="92458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Mosquitto</a:t>
            </a:r>
            <a:endParaRPr lang="en-US" dirty="0" smtClean="0"/>
          </a:p>
          <a:p>
            <a:pPr algn="ctr"/>
            <a:r>
              <a:rPr lang="en-US" dirty="0" smtClean="0"/>
              <a:t>MQTT Broker</a:t>
            </a:r>
            <a:endParaRPr lang="en-US" dirty="0"/>
          </a:p>
        </p:txBody>
      </p:sp>
      <p:pic>
        <p:nvPicPr>
          <p:cNvPr id="4098" name="Picture 2" descr="http://www.buyapi.ca/wp-content/uploads/2014/12/Raspberry-Pi-Logo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1" y="721855"/>
            <a:ext cx="724670" cy="72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/>
          <p:cNvCxnSpPr>
            <a:stCxn id="10" idx="0"/>
            <a:endCxn id="12" idx="2"/>
          </p:cNvCxnSpPr>
          <p:nvPr/>
        </p:nvCxnSpPr>
        <p:spPr>
          <a:xfrm flipV="1">
            <a:off x="1563231" y="2407496"/>
            <a:ext cx="0" cy="1141928"/>
          </a:xfrm>
          <a:prstGeom prst="straightConnector1">
            <a:avLst/>
          </a:prstGeom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08148"/>
            <a:ext cx="9905998" cy="1478570"/>
          </a:xfrm>
        </p:spPr>
        <p:txBody>
          <a:bodyPr anchor="t"/>
          <a:lstStyle/>
          <a:p>
            <a:r>
              <a:rPr lang="en-US" dirty="0" smtClean="0"/>
              <a:t>MQTT Solution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C6D81-E176-44AD-8CCF-37DCD5E58553}" type="datetime1">
              <a:rPr lang="en-US" smtClean="0"/>
              <a:t>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IoT Temperature Sensor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758820" y="3294810"/>
            <a:ext cx="1608823" cy="2588463"/>
          </a:xfrm>
          <a:prstGeom prst="roundRect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IoT</a:t>
            </a:r>
            <a:r>
              <a:rPr lang="en-US" sz="2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Sensor</a:t>
            </a:r>
            <a:endParaRPr 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081538" y="4976439"/>
            <a:ext cx="963386" cy="44903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DHT11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975403" y="3549424"/>
            <a:ext cx="1175656" cy="86949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ESP8266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765793" y="3134669"/>
            <a:ext cx="2995974" cy="1142926"/>
          </a:xfrm>
          <a:prstGeom prst="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smtClean="0"/>
              <a:t>PC</a:t>
            </a:r>
          </a:p>
        </p:txBody>
      </p:sp>
      <p:cxnSp>
        <p:nvCxnSpPr>
          <p:cNvPr id="38" name="Straight Arrow Connector 37"/>
          <p:cNvCxnSpPr>
            <a:stCxn id="9" idx="0"/>
            <a:endCxn id="10" idx="2"/>
          </p:cNvCxnSpPr>
          <p:nvPr/>
        </p:nvCxnSpPr>
        <p:spPr>
          <a:xfrm flipV="1">
            <a:off x="1563231" y="4418920"/>
            <a:ext cx="0" cy="557519"/>
          </a:xfrm>
          <a:prstGeom prst="straightConnector1">
            <a:avLst/>
          </a:prstGeom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102" name="Picture 4" descr="http://esp8266.ru/wp-content/uploads/espressif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00" y="3914284"/>
            <a:ext cx="645683" cy="64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18" descr="https://upload.wikimedia.org/wikipedia/commons/5/53/Google_Chrome_Material_Icon-450x45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868" y="3440441"/>
            <a:ext cx="798367" cy="79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20" descr="https://www.mozilla.org/media/img/styleguide/identity/firefox/guidelines-logo.7ea045a4e288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780" y="3476358"/>
            <a:ext cx="760967" cy="77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22" descr="http://www.underconsideration.com/brandnew/archives/microsoft_edge_logo_detail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292" y="3491354"/>
            <a:ext cx="627204" cy="68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96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5613075" y="1698163"/>
            <a:ext cx="1222051" cy="74067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27" idx="4"/>
            <a:endCxn id="29" idx="1"/>
          </p:cNvCxnSpPr>
          <p:nvPr/>
        </p:nvCxnSpPr>
        <p:spPr>
          <a:xfrm>
            <a:off x="5185604" y="2067978"/>
            <a:ext cx="427471" cy="521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3"/>
            <a:endCxn id="13" idx="1"/>
          </p:cNvCxnSpPr>
          <p:nvPr/>
        </p:nvCxnSpPr>
        <p:spPr>
          <a:xfrm flipV="1">
            <a:off x="2151059" y="3706132"/>
            <a:ext cx="2614734" cy="278040"/>
          </a:xfrm>
          <a:prstGeom prst="straightConnector1">
            <a:avLst/>
          </a:prstGeom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3183934" y="3595512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sp>
        <p:nvSpPr>
          <p:cNvPr id="11" name="Cloud 10"/>
          <p:cNvSpPr/>
          <p:nvPr/>
        </p:nvSpPr>
        <p:spPr>
          <a:xfrm>
            <a:off x="4573257" y="4849058"/>
            <a:ext cx="2816678" cy="1714279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3020765" y="4434976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0" idx="3"/>
            <a:endCxn id="11" idx="2"/>
          </p:cNvCxnSpPr>
          <p:nvPr/>
        </p:nvCxnSpPr>
        <p:spPr>
          <a:xfrm>
            <a:off x="2151059" y="3984172"/>
            <a:ext cx="2430935" cy="1722026"/>
          </a:xfrm>
          <a:prstGeom prst="straightConnector1">
            <a:avLst/>
          </a:prstGeom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5427909" y="4538986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11" idx="3"/>
            <a:endCxn id="13" idx="2"/>
          </p:cNvCxnSpPr>
          <p:nvPr/>
        </p:nvCxnSpPr>
        <p:spPr>
          <a:xfrm flipV="1">
            <a:off x="5981596" y="4277595"/>
            <a:ext cx="282184" cy="669478"/>
          </a:xfrm>
          <a:prstGeom prst="straightConnector1">
            <a:avLst/>
          </a:prstGeom>
          <a:ln w="7620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137" name="Picture 10" descr="http://www.mathworks.com/cmsimages/92153_wtn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013" y="5344500"/>
            <a:ext cx="2114548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2" name="TextBox 181"/>
          <p:cNvSpPr txBox="1"/>
          <p:nvPr/>
        </p:nvSpPr>
        <p:spPr>
          <a:xfrm>
            <a:off x="5473238" y="2674760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29" idx="2"/>
            <a:endCxn id="13" idx="0"/>
          </p:cNvCxnSpPr>
          <p:nvPr/>
        </p:nvCxnSpPr>
        <p:spPr>
          <a:xfrm>
            <a:off x="6224101" y="2438835"/>
            <a:ext cx="39679" cy="695834"/>
          </a:xfrm>
          <a:prstGeom prst="straightConnector1">
            <a:avLst/>
          </a:prstGeom>
          <a:ln w="762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 useBgFill="1"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loud 54"/>
          <p:cNvSpPr/>
          <p:nvPr/>
        </p:nvSpPr>
        <p:spPr>
          <a:xfrm>
            <a:off x="7954026" y="716476"/>
            <a:ext cx="4085361" cy="5166797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7" name="Curved Connector 166"/>
          <p:cNvCxnSpPr>
            <a:stCxn id="163" idx="1"/>
            <a:endCxn id="13" idx="3"/>
          </p:cNvCxnSpPr>
          <p:nvPr/>
        </p:nvCxnSpPr>
        <p:spPr>
          <a:xfrm rot="10800000">
            <a:off x="7761768" y="3706133"/>
            <a:ext cx="1190589" cy="696149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1" name="Curved Connector 130"/>
          <p:cNvCxnSpPr>
            <a:stCxn id="128" idx="2"/>
            <a:endCxn id="163" idx="0"/>
          </p:cNvCxnSpPr>
          <p:nvPr/>
        </p:nvCxnSpPr>
        <p:spPr>
          <a:xfrm rot="16200000" flipH="1">
            <a:off x="9272632" y="3424165"/>
            <a:ext cx="709128" cy="187477"/>
          </a:xfrm>
          <a:prstGeom prst="curvedConnector3">
            <a:avLst/>
          </a:prstGeom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3" name="Rounded Rectangle 162"/>
          <p:cNvSpPr/>
          <p:nvPr/>
        </p:nvSpPr>
        <p:spPr>
          <a:xfrm>
            <a:off x="8952356" y="3872468"/>
            <a:ext cx="1537158" cy="1059625"/>
          </a:xfrm>
          <a:prstGeom prst="roundRect">
            <a:avLst/>
          </a:prstGeom>
          <a:ln w="57150">
            <a:prstDash val="sysDot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accent5"/>
                </a:solidFill>
              </a:rPr>
              <a:t>Visualization</a:t>
            </a:r>
          </a:p>
          <a:p>
            <a:pPr algn="ctr"/>
            <a:r>
              <a:rPr lang="en-US" dirty="0">
                <a:solidFill>
                  <a:schemeClr val="accent5"/>
                </a:solidFill>
              </a:rPr>
              <a:t>?</a:t>
            </a:r>
          </a:p>
        </p:txBody>
      </p:sp>
      <p:sp>
        <p:nvSpPr>
          <p:cNvPr id="128" name="Rounded Rectangle 127"/>
          <p:cNvSpPr/>
          <p:nvPr/>
        </p:nvSpPr>
        <p:spPr>
          <a:xfrm>
            <a:off x="8866794" y="2103715"/>
            <a:ext cx="1333327" cy="1059625"/>
          </a:xfrm>
          <a:prstGeom prst="roundRect">
            <a:avLst/>
          </a:prstGeom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accent5"/>
                </a:solidFill>
              </a:rPr>
              <a:t>Event Hub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4147" name="Picture 12" descr="http://blog.sysfore.com/wp-content/uploads/2014/12/Event-Hub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6728" y="2500023"/>
            <a:ext cx="573457" cy="57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6" name="Picture 8" descr="http://www.avtex.com/~/media/base/avtex%20public/logos/windows-azure-logo.ashx?la=e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6465" y="1430483"/>
            <a:ext cx="249555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sp>
        <p:nvSpPr>
          <p:cNvPr id="183" name="TextBox 182"/>
          <p:cNvSpPr txBox="1"/>
          <p:nvPr/>
        </p:nvSpPr>
        <p:spPr>
          <a:xfrm>
            <a:off x="7481554" y="1919049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AMQP</a:t>
            </a:r>
            <a:endParaRPr lang="en-US" dirty="0"/>
          </a:p>
        </p:txBody>
      </p:sp>
      <p:sp>
        <p:nvSpPr>
          <p:cNvPr id="4164" name="TextBox 4163"/>
          <p:cNvSpPr txBox="1"/>
          <p:nvPr/>
        </p:nvSpPr>
        <p:spPr>
          <a:xfrm>
            <a:off x="1571958" y="2838285"/>
            <a:ext cx="740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MQTT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758820" y="685470"/>
            <a:ext cx="6349291" cy="1921638"/>
          </a:xfrm>
          <a:prstGeom prst="roundRect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Field Gateway (Raspberry Pi)</a:t>
            </a:r>
            <a:endParaRPr lang="en-US" sz="2400" dirty="0">
              <a:ln w="0"/>
              <a:solidFill>
                <a:schemeClr val="accent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7" name="Flowchart: Magnetic Disk 26"/>
          <p:cNvSpPr/>
          <p:nvPr/>
        </p:nvSpPr>
        <p:spPr>
          <a:xfrm>
            <a:off x="4187413" y="1715311"/>
            <a:ext cx="998191" cy="705333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cxnSp>
        <p:nvCxnSpPr>
          <p:cNvPr id="44" name="Straight Arrow Connector 43"/>
          <p:cNvCxnSpPr>
            <a:stCxn id="26" idx="3"/>
            <a:endCxn id="27" idx="2"/>
          </p:cNvCxnSpPr>
          <p:nvPr/>
        </p:nvCxnSpPr>
        <p:spPr>
          <a:xfrm>
            <a:off x="3759942" y="1948788"/>
            <a:ext cx="427471" cy="119190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2622058" y="1539475"/>
            <a:ext cx="1137884" cy="81862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MQTT Processor</a:t>
            </a:r>
            <a:endParaRPr lang="en-US" dirty="0"/>
          </a:p>
        </p:txBody>
      </p:sp>
      <p:cxnSp>
        <p:nvCxnSpPr>
          <p:cNvPr id="41" name="Straight Arrow Connector 40"/>
          <p:cNvCxnSpPr>
            <a:stCxn id="12" idx="3"/>
            <a:endCxn id="26" idx="1"/>
          </p:cNvCxnSpPr>
          <p:nvPr/>
        </p:nvCxnSpPr>
        <p:spPr>
          <a:xfrm>
            <a:off x="2212799" y="1945203"/>
            <a:ext cx="409259" cy="3585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913663" y="1482910"/>
            <a:ext cx="1299136" cy="92458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Mosquitto</a:t>
            </a:r>
            <a:endParaRPr lang="en-US" dirty="0" smtClean="0"/>
          </a:p>
          <a:p>
            <a:pPr algn="ctr"/>
            <a:r>
              <a:rPr lang="en-US" dirty="0" smtClean="0"/>
              <a:t>MQTT Broker</a:t>
            </a:r>
            <a:endParaRPr lang="en-US" dirty="0"/>
          </a:p>
        </p:txBody>
      </p:sp>
      <p:pic>
        <p:nvPicPr>
          <p:cNvPr id="4098" name="Picture 2" descr="http://www.buyapi.ca/wp-content/uploads/2014/12/Raspberry-Pi-Logo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1" y="721855"/>
            <a:ext cx="724670" cy="72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/>
          <p:cNvCxnSpPr>
            <a:stCxn id="10" idx="0"/>
            <a:endCxn id="12" idx="2"/>
          </p:cNvCxnSpPr>
          <p:nvPr/>
        </p:nvCxnSpPr>
        <p:spPr>
          <a:xfrm flipV="1">
            <a:off x="1563231" y="2407496"/>
            <a:ext cx="0" cy="1141928"/>
          </a:xfrm>
          <a:prstGeom prst="straightConnector1">
            <a:avLst/>
          </a:prstGeom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08148"/>
            <a:ext cx="9905998" cy="1478570"/>
          </a:xfrm>
        </p:spPr>
        <p:txBody>
          <a:bodyPr anchor="t"/>
          <a:lstStyle/>
          <a:p>
            <a:r>
              <a:rPr lang="en-US" dirty="0" smtClean="0"/>
              <a:t>Event Hub Solution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C6D81-E176-44AD-8CCF-37DCD5E58553}" type="datetime1">
              <a:rPr lang="en-US" smtClean="0"/>
              <a:t>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IoT Temperature Sensor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758820" y="3294810"/>
            <a:ext cx="1608823" cy="2588463"/>
          </a:xfrm>
          <a:prstGeom prst="roundRect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IoT</a:t>
            </a:r>
            <a:r>
              <a:rPr lang="en-US" sz="2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Sensor</a:t>
            </a:r>
            <a:endParaRPr 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081538" y="4976439"/>
            <a:ext cx="963386" cy="44903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DHT11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975403" y="3549424"/>
            <a:ext cx="1175656" cy="86949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ESP8266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765793" y="3134669"/>
            <a:ext cx="2995974" cy="1142926"/>
          </a:xfrm>
          <a:prstGeom prst="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smtClean="0"/>
              <a:t>PC</a:t>
            </a:r>
          </a:p>
        </p:txBody>
      </p:sp>
      <p:cxnSp>
        <p:nvCxnSpPr>
          <p:cNvPr id="38" name="Straight Arrow Connector 37"/>
          <p:cNvCxnSpPr>
            <a:stCxn id="9" idx="0"/>
            <a:endCxn id="10" idx="2"/>
          </p:cNvCxnSpPr>
          <p:nvPr/>
        </p:nvCxnSpPr>
        <p:spPr>
          <a:xfrm flipV="1">
            <a:off x="1563231" y="4418920"/>
            <a:ext cx="0" cy="557519"/>
          </a:xfrm>
          <a:prstGeom prst="straightConnector1">
            <a:avLst/>
          </a:prstGeom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102" name="Picture 4" descr="http://esp8266.ru/wp-content/uploads/espressif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00" y="3914284"/>
            <a:ext cx="645683" cy="64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18" descr="https://upload.wikimedia.org/wikipedia/commons/5/53/Google_Chrome_Material_Icon-450x45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868" y="3440441"/>
            <a:ext cx="798367" cy="79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20" descr="https://www.mozilla.org/media/img/styleguide/identity/firefox/guidelines-logo.7ea045a4e288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780" y="3476358"/>
            <a:ext cx="760967" cy="77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22" descr="http://www.underconsideration.com/brandnew/archives/microsoft_edge_logo_detail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292" y="3491354"/>
            <a:ext cx="627204" cy="68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91" name="Freeform 4190"/>
          <p:cNvSpPr/>
          <p:nvPr/>
        </p:nvSpPr>
        <p:spPr>
          <a:xfrm>
            <a:off x="3199409" y="1390708"/>
            <a:ext cx="5610459" cy="1203633"/>
          </a:xfrm>
          <a:custGeom>
            <a:avLst/>
            <a:gdLst>
              <a:gd name="connsiteX0" fmla="*/ 23154 w 5126782"/>
              <a:gd name="connsiteY0" fmla="*/ 563034 h 819715"/>
              <a:gd name="connsiteX1" fmla="*/ 576047 w 5126782"/>
              <a:gd name="connsiteY1" fmla="*/ 31406 h 819715"/>
              <a:gd name="connsiteX2" fmla="*/ 3882773 w 5126782"/>
              <a:gd name="connsiteY2" fmla="*/ 137732 h 819715"/>
              <a:gd name="connsiteX3" fmla="*/ 4499461 w 5126782"/>
              <a:gd name="connsiteY3" fmla="*/ 765053 h 819715"/>
              <a:gd name="connsiteX4" fmla="*/ 5126782 w 5126782"/>
              <a:gd name="connsiteY4" fmla="*/ 796950 h 819715"/>
              <a:gd name="connsiteX0" fmla="*/ 1673 w 5105301"/>
              <a:gd name="connsiteY0" fmla="*/ 563034 h 819715"/>
              <a:gd name="connsiteX1" fmla="*/ 1479599 w 5105301"/>
              <a:gd name="connsiteY1" fmla="*/ 31406 h 819715"/>
              <a:gd name="connsiteX2" fmla="*/ 3861292 w 5105301"/>
              <a:gd name="connsiteY2" fmla="*/ 137732 h 819715"/>
              <a:gd name="connsiteX3" fmla="*/ 4477980 w 5105301"/>
              <a:gd name="connsiteY3" fmla="*/ 765053 h 819715"/>
              <a:gd name="connsiteX4" fmla="*/ 5105301 w 5105301"/>
              <a:gd name="connsiteY4" fmla="*/ 796950 h 819715"/>
              <a:gd name="connsiteX0" fmla="*/ 1625 w 5137150"/>
              <a:gd name="connsiteY0" fmla="*/ 585865 h 821280"/>
              <a:gd name="connsiteX1" fmla="*/ 1511448 w 5137150"/>
              <a:gd name="connsiteY1" fmla="*/ 32971 h 821280"/>
              <a:gd name="connsiteX2" fmla="*/ 3893141 w 5137150"/>
              <a:gd name="connsiteY2" fmla="*/ 139297 h 821280"/>
              <a:gd name="connsiteX3" fmla="*/ 4509829 w 5137150"/>
              <a:gd name="connsiteY3" fmla="*/ 766618 h 821280"/>
              <a:gd name="connsiteX4" fmla="*/ 5137150 w 5137150"/>
              <a:gd name="connsiteY4" fmla="*/ 798515 h 821280"/>
              <a:gd name="connsiteX0" fmla="*/ 1432 w 5136957"/>
              <a:gd name="connsiteY0" fmla="*/ 605472 h 844764"/>
              <a:gd name="connsiteX1" fmla="*/ 1511255 w 5136957"/>
              <a:gd name="connsiteY1" fmla="*/ 52578 h 844764"/>
              <a:gd name="connsiteX2" fmla="*/ 3116771 w 5136957"/>
              <a:gd name="connsiteY2" fmla="*/ 105741 h 844764"/>
              <a:gd name="connsiteX3" fmla="*/ 4509636 w 5136957"/>
              <a:gd name="connsiteY3" fmla="*/ 786225 h 844764"/>
              <a:gd name="connsiteX4" fmla="*/ 5136957 w 5136957"/>
              <a:gd name="connsiteY4" fmla="*/ 818122 h 844764"/>
              <a:gd name="connsiteX0" fmla="*/ 1432 w 5126324"/>
              <a:gd name="connsiteY0" fmla="*/ 605472 h 881918"/>
              <a:gd name="connsiteX1" fmla="*/ 1511255 w 5126324"/>
              <a:gd name="connsiteY1" fmla="*/ 52578 h 881918"/>
              <a:gd name="connsiteX2" fmla="*/ 3116771 w 5126324"/>
              <a:gd name="connsiteY2" fmla="*/ 105741 h 881918"/>
              <a:gd name="connsiteX3" fmla="*/ 4509636 w 5126324"/>
              <a:gd name="connsiteY3" fmla="*/ 786225 h 881918"/>
              <a:gd name="connsiteX4" fmla="*/ 5126324 w 5126324"/>
              <a:gd name="connsiteY4" fmla="*/ 881918 h 881918"/>
              <a:gd name="connsiteX0" fmla="*/ 995 w 5689413"/>
              <a:gd name="connsiteY0" fmla="*/ 151523 h 853272"/>
              <a:gd name="connsiteX1" fmla="*/ 2074344 w 5689413"/>
              <a:gd name="connsiteY1" fmla="*/ 23932 h 853272"/>
              <a:gd name="connsiteX2" fmla="*/ 3679860 w 5689413"/>
              <a:gd name="connsiteY2" fmla="*/ 77095 h 853272"/>
              <a:gd name="connsiteX3" fmla="*/ 5072725 w 5689413"/>
              <a:gd name="connsiteY3" fmla="*/ 757579 h 853272"/>
              <a:gd name="connsiteX4" fmla="*/ 5689413 w 5689413"/>
              <a:gd name="connsiteY4" fmla="*/ 853272 h 853272"/>
              <a:gd name="connsiteX0" fmla="*/ 995 w 5746805"/>
              <a:gd name="connsiteY0" fmla="*/ 151523 h 791491"/>
              <a:gd name="connsiteX1" fmla="*/ 2074344 w 5746805"/>
              <a:gd name="connsiteY1" fmla="*/ 23932 h 791491"/>
              <a:gd name="connsiteX2" fmla="*/ 3679860 w 5746805"/>
              <a:gd name="connsiteY2" fmla="*/ 77095 h 791491"/>
              <a:gd name="connsiteX3" fmla="*/ 5072725 w 5746805"/>
              <a:gd name="connsiteY3" fmla="*/ 757579 h 791491"/>
              <a:gd name="connsiteX4" fmla="*/ 5746805 w 5746805"/>
              <a:gd name="connsiteY4" fmla="*/ 704416 h 791491"/>
              <a:gd name="connsiteX0" fmla="*/ 995 w 5746805"/>
              <a:gd name="connsiteY0" fmla="*/ 145601 h 698494"/>
              <a:gd name="connsiteX1" fmla="*/ 2074344 w 5746805"/>
              <a:gd name="connsiteY1" fmla="*/ 18010 h 698494"/>
              <a:gd name="connsiteX2" fmla="*/ 3679860 w 5746805"/>
              <a:gd name="connsiteY2" fmla="*/ 71173 h 698494"/>
              <a:gd name="connsiteX3" fmla="*/ 5061248 w 5746805"/>
              <a:gd name="connsiteY3" fmla="*/ 613434 h 698494"/>
              <a:gd name="connsiteX4" fmla="*/ 5746805 w 5746805"/>
              <a:gd name="connsiteY4" fmla="*/ 698494 h 698494"/>
              <a:gd name="connsiteX0" fmla="*/ 995 w 5746805"/>
              <a:gd name="connsiteY0" fmla="*/ 145601 h 698494"/>
              <a:gd name="connsiteX1" fmla="*/ 2074344 w 5746805"/>
              <a:gd name="connsiteY1" fmla="*/ 18010 h 698494"/>
              <a:gd name="connsiteX2" fmla="*/ 3679860 w 5746805"/>
              <a:gd name="connsiteY2" fmla="*/ 71173 h 698494"/>
              <a:gd name="connsiteX3" fmla="*/ 4866117 w 5746805"/>
              <a:gd name="connsiteY3" fmla="*/ 517741 h 698494"/>
              <a:gd name="connsiteX4" fmla="*/ 5746805 w 5746805"/>
              <a:gd name="connsiteY4" fmla="*/ 698494 h 698494"/>
              <a:gd name="connsiteX0" fmla="*/ 995 w 5746805"/>
              <a:gd name="connsiteY0" fmla="*/ 180754 h 680484"/>
              <a:gd name="connsiteX1" fmla="*/ 2074344 w 5746805"/>
              <a:gd name="connsiteY1" fmla="*/ 0 h 680484"/>
              <a:gd name="connsiteX2" fmla="*/ 3679860 w 5746805"/>
              <a:gd name="connsiteY2" fmla="*/ 53163 h 680484"/>
              <a:gd name="connsiteX3" fmla="*/ 4866117 w 5746805"/>
              <a:gd name="connsiteY3" fmla="*/ 499731 h 680484"/>
              <a:gd name="connsiteX4" fmla="*/ 5746805 w 5746805"/>
              <a:gd name="connsiteY4" fmla="*/ 680484 h 680484"/>
              <a:gd name="connsiteX0" fmla="*/ 995 w 5746805"/>
              <a:gd name="connsiteY0" fmla="*/ 180754 h 680484"/>
              <a:gd name="connsiteX1" fmla="*/ 2074344 w 5746805"/>
              <a:gd name="connsiteY1" fmla="*/ 0 h 680484"/>
              <a:gd name="connsiteX2" fmla="*/ 4866117 w 5746805"/>
              <a:gd name="connsiteY2" fmla="*/ 499731 h 680484"/>
              <a:gd name="connsiteX3" fmla="*/ 5746805 w 5746805"/>
              <a:gd name="connsiteY3" fmla="*/ 680484 h 680484"/>
              <a:gd name="connsiteX0" fmla="*/ 1134 w 5746944"/>
              <a:gd name="connsiteY0" fmla="*/ 198581 h 698311"/>
              <a:gd name="connsiteX1" fmla="*/ 2074483 w 5746944"/>
              <a:gd name="connsiteY1" fmla="*/ 17827 h 698311"/>
              <a:gd name="connsiteX2" fmla="*/ 4820344 w 5746944"/>
              <a:gd name="connsiteY2" fmla="*/ 379335 h 698311"/>
              <a:gd name="connsiteX3" fmla="*/ 5746944 w 5746944"/>
              <a:gd name="connsiteY3" fmla="*/ 698311 h 698311"/>
              <a:gd name="connsiteX0" fmla="*/ 1134 w 5746944"/>
              <a:gd name="connsiteY0" fmla="*/ 198581 h 698311"/>
              <a:gd name="connsiteX1" fmla="*/ 2074483 w 5746944"/>
              <a:gd name="connsiteY1" fmla="*/ 17827 h 698311"/>
              <a:gd name="connsiteX2" fmla="*/ 4820344 w 5746944"/>
              <a:gd name="connsiteY2" fmla="*/ 379335 h 698311"/>
              <a:gd name="connsiteX3" fmla="*/ 5746944 w 5746944"/>
              <a:gd name="connsiteY3" fmla="*/ 698311 h 698311"/>
              <a:gd name="connsiteX0" fmla="*/ 1140 w 5746950"/>
              <a:gd name="connsiteY0" fmla="*/ 206438 h 706168"/>
              <a:gd name="connsiteX1" fmla="*/ 2074489 w 5746950"/>
              <a:gd name="connsiteY1" fmla="*/ 25684 h 706168"/>
              <a:gd name="connsiteX2" fmla="*/ 4866264 w 5746950"/>
              <a:gd name="connsiteY2" fmla="*/ 493518 h 706168"/>
              <a:gd name="connsiteX3" fmla="*/ 5746950 w 5746950"/>
              <a:gd name="connsiteY3" fmla="*/ 706168 h 706168"/>
              <a:gd name="connsiteX0" fmla="*/ 1134 w 5746944"/>
              <a:gd name="connsiteY0" fmla="*/ 213515 h 734532"/>
              <a:gd name="connsiteX1" fmla="*/ 2074483 w 5746944"/>
              <a:gd name="connsiteY1" fmla="*/ 32761 h 734532"/>
              <a:gd name="connsiteX2" fmla="*/ 4808867 w 5746944"/>
              <a:gd name="connsiteY2" fmla="*/ 596288 h 734532"/>
              <a:gd name="connsiteX3" fmla="*/ 5746944 w 5746944"/>
              <a:gd name="connsiteY3" fmla="*/ 713245 h 734532"/>
              <a:gd name="connsiteX0" fmla="*/ 1133 w 5746943"/>
              <a:gd name="connsiteY0" fmla="*/ 213515 h 713245"/>
              <a:gd name="connsiteX1" fmla="*/ 2074482 w 5746943"/>
              <a:gd name="connsiteY1" fmla="*/ 32761 h 713245"/>
              <a:gd name="connsiteX2" fmla="*/ 4808866 w 5746943"/>
              <a:gd name="connsiteY2" fmla="*/ 596288 h 713245"/>
              <a:gd name="connsiteX3" fmla="*/ 5746943 w 5746943"/>
              <a:gd name="connsiteY3" fmla="*/ 713245 h 713245"/>
              <a:gd name="connsiteX0" fmla="*/ 955 w 5746765"/>
              <a:gd name="connsiteY0" fmla="*/ 186034 h 685764"/>
              <a:gd name="connsiteX1" fmla="*/ 2074304 w 5746765"/>
              <a:gd name="connsiteY1" fmla="*/ 5280 h 685764"/>
              <a:gd name="connsiteX2" fmla="*/ 3283820 w 5746765"/>
              <a:gd name="connsiteY2" fmla="*/ 196669 h 685764"/>
              <a:gd name="connsiteX3" fmla="*/ 4808688 w 5746765"/>
              <a:gd name="connsiteY3" fmla="*/ 568807 h 685764"/>
              <a:gd name="connsiteX4" fmla="*/ 5746765 w 5746765"/>
              <a:gd name="connsiteY4" fmla="*/ 685764 h 685764"/>
              <a:gd name="connsiteX0" fmla="*/ 991 w 5746801"/>
              <a:gd name="connsiteY0" fmla="*/ 182909 h 682639"/>
              <a:gd name="connsiteX1" fmla="*/ 2074340 w 5746801"/>
              <a:gd name="connsiteY1" fmla="*/ 2155 h 682639"/>
              <a:gd name="connsiteX2" fmla="*/ 3639682 w 5746801"/>
              <a:gd name="connsiteY2" fmla="*/ 151013 h 682639"/>
              <a:gd name="connsiteX3" fmla="*/ 4808724 w 5746801"/>
              <a:gd name="connsiteY3" fmla="*/ 565682 h 682639"/>
              <a:gd name="connsiteX4" fmla="*/ 5746801 w 5746801"/>
              <a:gd name="connsiteY4" fmla="*/ 682639 h 682639"/>
              <a:gd name="connsiteX0" fmla="*/ 991 w 5689409"/>
              <a:gd name="connsiteY0" fmla="*/ 182909 h 693271"/>
              <a:gd name="connsiteX1" fmla="*/ 2074340 w 5689409"/>
              <a:gd name="connsiteY1" fmla="*/ 2155 h 693271"/>
              <a:gd name="connsiteX2" fmla="*/ 3639682 w 5689409"/>
              <a:gd name="connsiteY2" fmla="*/ 151013 h 693271"/>
              <a:gd name="connsiteX3" fmla="*/ 4808724 w 5689409"/>
              <a:gd name="connsiteY3" fmla="*/ 565682 h 693271"/>
              <a:gd name="connsiteX4" fmla="*/ 5689409 w 5689409"/>
              <a:gd name="connsiteY4" fmla="*/ 693271 h 693271"/>
              <a:gd name="connsiteX0" fmla="*/ 991 w 5999322"/>
              <a:gd name="connsiteY0" fmla="*/ 182909 h 1193001"/>
              <a:gd name="connsiteX1" fmla="*/ 2074340 w 5999322"/>
              <a:gd name="connsiteY1" fmla="*/ 2155 h 1193001"/>
              <a:gd name="connsiteX2" fmla="*/ 3639682 w 5999322"/>
              <a:gd name="connsiteY2" fmla="*/ 151013 h 1193001"/>
              <a:gd name="connsiteX3" fmla="*/ 4808724 w 5999322"/>
              <a:gd name="connsiteY3" fmla="*/ 565682 h 1193001"/>
              <a:gd name="connsiteX4" fmla="*/ 5999322 w 5999322"/>
              <a:gd name="connsiteY4" fmla="*/ 1193001 h 1193001"/>
              <a:gd name="connsiteX0" fmla="*/ 991 w 5999322"/>
              <a:gd name="connsiteY0" fmla="*/ 182909 h 1193001"/>
              <a:gd name="connsiteX1" fmla="*/ 2074340 w 5999322"/>
              <a:gd name="connsiteY1" fmla="*/ 2155 h 1193001"/>
              <a:gd name="connsiteX2" fmla="*/ 3639682 w 5999322"/>
              <a:gd name="connsiteY2" fmla="*/ 151013 h 1193001"/>
              <a:gd name="connsiteX3" fmla="*/ 4854637 w 5999322"/>
              <a:gd name="connsiteY3" fmla="*/ 799599 h 1193001"/>
              <a:gd name="connsiteX4" fmla="*/ 5999322 w 5999322"/>
              <a:gd name="connsiteY4" fmla="*/ 1193001 h 1193001"/>
              <a:gd name="connsiteX0" fmla="*/ 991 w 5999322"/>
              <a:gd name="connsiteY0" fmla="*/ 182909 h 1193001"/>
              <a:gd name="connsiteX1" fmla="*/ 2074340 w 5999322"/>
              <a:gd name="connsiteY1" fmla="*/ 2155 h 1193001"/>
              <a:gd name="connsiteX2" fmla="*/ 3639682 w 5999322"/>
              <a:gd name="connsiteY2" fmla="*/ 151013 h 1193001"/>
              <a:gd name="connsiteX3" fmla="*/ 4923507 w 5999322"/>
              <a:gd name="connsiteY3" fmla="*/ 916557 h 1193001"/>
              <a:gd name="connsiteX4" fmla="*/ 5999322 w 5999322"/>
              <a:gd name="connsiteY4" fmla="*/ 1193001 h 1193001"/>
              <a:gd name="connsiteX0" fmla="*/ 991 w 6056714"/>
              <a:gd name="connsiteY0" fmla="*/ 182909 h 1203633"/>
              <a:gd name="connsiteX1" fmla="*/ 2074340 w 6056714"/>
              <a:gd name="connsiteY1" fmla="*/ 2155 h 1203633"/>
              <a:gd name="connsiteX2" fmla="*/ 3639682 w 6056714"/>
              <a:gd name="connsiteY2" fmla="*/ 151013 h 1203633"/>
              <a:gd name="connsiteX3" fmla="*/ 4923507 w 6056714"/>
              <a:gd name="connsiteY3" fmla="*/ 916557 h 1203633"/>
              <a:gd name="connsiteX4" fmla="*/ 6056714 w 6056714"/>
              <a:gd name="connsiteY4" fmla="*/ 1203633 h 1203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6714" h="1203633">
                <a:moveTo>
                  <a:pt x="991" y="182909"/>
                </a:moveTo>
                <a:cubicBezTo>
                  <a:pt x="-44198" y="-47463"/>
                  <a:pt x="1467892" y="7471"/>
                  <a:pt x="2074340" y="2155"/>
                </a:cubicBezTo>
                <a:cubicBezTo>
                  <a:pt x="2680789" y="-3161"/>
                  <a:pt x="3183951" y="57092"/>
                  <a:pt x="3639682" y="151013"/>
                </a:cubicBezTo>
                <a:cubicBezTo>
                  <a:pt x="4095413" y="244934"/>
                  <a:pt x="4520668" y="741120"/>
                  <a:pt x="4923507" y="916557"/>
                </a:cubicBezTo>
                <a:cubicBezTo>
                  <a:pt x="5326346" y="1091994"/>
                  <a:pt x="5890137" y="1189456"/>
                  <a:pt x="6056714" y="1203633"/>
                </a:cubicBezTo>
              </a:path>
            </a:pathLst>
          </a:custGeom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ESP8266 – </a:t>
            </a:r>
            <a:r>
              <a:rPr lang="en-US" dirty="0" err="1" smtClean="0"/>
              <a:t>WiFi</a:t>
            </a:r>
            <a:r>
              <a:rPr lang="en-US" dirty="0" smtClean="0"/>
              <a:t> System on a Chip (</a:t>
            </a:r>
            <a:r>
              <a:rPr lang="en-US" dirty="0" err="1" smtClean="0"/>
              <a:t>SoC</a:t>
            </a:r>
            <a:r>
              <a:rPr lang="en-US" dirty="0" smtClean="0"/>
              <a:t>)</a:t>
            </a:r>
          </a:p>
          <a:p>
            <a:r>
              <a:rPr lang="en-US" dirty="0" smtClean="0"/>
              <a:t>DHT-11 – Digital Humidity &amp; Temperature Sensor</a:t>
            </a:r>
          </a:p>
          <a:p>
            <a:r>
              <a:rPr lang="en-US" dirty="0" smtClean="0"/>
              <a:t>Raspberry Pi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40600-236C-43C3-BA74-7ED0EB16AEC5}" type="datetime1">
              <a:rPr lang="en-US" smtClean="0"/>
              <a:t>2/2/2016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IoT Temperature Sensor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83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ESP8266</a:t>
            </a:r>
            <a:endParaRPr lang="en-US" dirty="0"/>
          </a:p>
        </p:txBody>
      </p:sp>
      <p:sp>
        <p:nvSpPr>
          <p:cNvPr id="4" name="AutoShape 2" descr="Image result for esp8266 image"/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r>
              <a:rPr lang="en-US" dirty="0" err="1"/>
              <a:t>Espressif</a:t>
            </a:r>
            <a:r>
              <a:rPr lang="en-US" dirty="0"/>
              <a:t> Systems’ Smart Connectivity Platform (ESCP) of high performance wireless SOCs, for mobile platform designers, provides unsurpassed ability to embed Wi-Fi capabilities within other systems, at the lowest cost with the greatest functionality</a:t>
            </a:r>
            <a:r>
              <a:rPr lang="en-US" dirty="0" smtClean="0"/>
              <a:t>.</a:t>
            </a:r>
          </a:p>
          <a:p>
            <a:r>
              <a:rPr lang="en-US" dirty="0"/>
              <a:t>802.11 b/g/n </a:t>
            </a:r>
            <a:r>
              <a:rPr lang="en-US" dirty="0" smtClean="0"/>
              <a:t>protocol @ 2.4GHz</a:t>
            </a:r>
          </a:p>
          <a:p>
            <a:r>
              <a:rPr lang="en-US" dirty="0" smtClean="0"/>
              <a:t>32bit CPU @ 26MHz to 52MHz </a:t>
            </a:r>
            <a:r>
              <a:rPr lang="en-US" dirty="0"/>
              <a:t> w/512KB flash 80KB RAM</a:t>
            </a:r>
            <a:endParaRPr lang="en-US" dirty="0" smtClean="0"/>
          </a:p>
          <a:p>
            <a:r>
              <a:rPr lang="en-US" dirty="0" smtClean="0"/>
              <a:t>Up to 16 GPIO pins.  The ESP-01 only exposes 2.</a:t>
            </a:r>
            <a:endParaRPr lang="en-US" dirty="0"/>
          </a:p>
        </p:txBody>
      </p:sp>
      <p:pic>
        <p:nvPicPr>
          <p:cNvPr id="1028" name="Picture 4" descr="http://www.electroschematics.com/wp-content/uploads/2015/02/ESP8266-PINOU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735" y="277170"/>
            <a:ext cx="2940676" cy="165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olimex.files.wordpress.com/2014/08/esp8266_wi-fi_modu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950" y="285098"/>
            <a:ext cx="1673225" cy="164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A0FA4-E069-43D9-9571-7E04AB6E2046}" type="datetime1">
              <a:rPr lang="en-US" smtClean="0"/>
              <a:t>2/2/2016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IoT Temperature Sensor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85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523</TotalTime>
  <Words>604</Words>
  <Application>Microsoft Office PowerPoint</Application>
  <PresentationFormat>Widescreen</PresentationFormat>
  <Paragraphs>232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Courier New</vt:lpstr>
      <vt:lpstr>Trebuchet MS</vt:lpstr>
      <vt:lpstr>Tw Cen MT</vt:lpstr>
      <vt:lpstr>Circuit</vt:lpstr>
      <vt:lpstr>IoT Temperature Sensor</vt:lpstr>
      <vt:lpstr>Goals</vt:lpstr>
      <vt:lpstr>Solution</vt:lpstr>
      <vt:lpstr>Web Server Solution</vt:lpstr>
      <vt:lpstr>Thing Speak Solution</vt:lpstr>
      <vt:lpstr>MQTT Solution</vt:lpstr>
      <vt:lpstr>Event Hub Solution</vt:lpstr>
      <vt:lpstr>Hardware</vt:lpstr>
      <vt:lpstr>ESP8266</vt:lpstr>
      <vt:lpstr>DHT-11</vt:lpstr>
      <vt:lpstr>Programming Board Wiring</vt:lpstr>
      <vt:lpstr>Sensor Wiring</vt:lpstr>
      <vt:lpstr>Sensor Costs</vt:lpstr>
      <vt:lpstr>Programming ESP8266 Software</vt:lpstr>
      <vt:lpstr>Arduino IDE Demo</vt:lpstr>
      <vt:lpstr>Thing Speak Demo</vt:lpstr>
      <vt:lpstr>Programming Field Gateway (Raspberry Pi)</vt:lpstr>
      <vt:lpstr>MqTT Demo</vt:lpstr>
      <vt:lpstr>Event Hub Demo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Temp</dc:title>
  <dc:creator>Gregg Ubben</dc:creator>
  <cp:lastModifiedBy>Ubben, Gregg (G.C.)</cp:lastModifiedBy>
  <cp:revision>41</cp:revision>
  <dcterms:created xsi:type="dcterms:W3CDTF">2016-01-08T16:49:22Z</dcterms:created>
  <dcterms:modified xsi:type="dcterms:W3CDTF">2016-02-02T12:39:23Z</dcterms:modified>
</cp:coreProperties>
</file>